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2" r:id="rId3"/>
    <p:sldId id="535" r:id="rId4"/>
    <p:sldId id="300" r:id="rId5"/>
    <p:sldId id="270" r:id="rId6"/>
    <p:sldId id="269" r:id="rId7"/>
    <p:sldId id="271" r:id="rId8"/>
    <p:sldId id="272" r:id="rId9"/>
    <p:sldId id="274" r:id="rId10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kah" initials="" lastIdx="1" clrIdx="0"/>
  <p:cmAuthor id="1" name="Jenny Åhman" initials="JÅ" lastIdx="8" clrIdx="1"/>
  <p:cmAuthor id="2" name="Matuschek Erika MSC klin mikrobio Växjö" initials="MEMkmV" lastIdx="5" clrIdx="2"/>
  <p:cmAuthor id="3" name="Åhman Jenny MSC klin mikrobio Växjö" initials="ÅJMkmV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3883" autoAdjust="0"/>
  </p:normalViewPr>
  <p:slideViewPr>
    <p:cSldViewPr showGuides="1">
      <p:cViewPr varScale="1">
        <p:scale>
          <a:sx n="63" d="100"/>
          <a:sy n="63" d="100"/>
        </p:scale>
        <p:origin x="12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endParaRPr lang="sv-SE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fld id="{F4C2ED9F-8798-425B-A8AC-0E4FC17AF3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2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endParaRPr lang="sv-SE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947"/>
            <a:ext cx="5435708" cy="4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fld id="{F1ED917B-254D-4CC2-B8BF-D3A5AFADE1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7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6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19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sv-SE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17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53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31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8299-F6BB-413A-9E58-2164006A36C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14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C0A3-841D-40CE-95F0-F8764A8A8BD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5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C052-54D6-4D72-85F4-DFD084C4263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0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5F5BCC-201E-4786-AB6E-9733F983CF6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7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1BEC50-FC2F-482F-8797-0DE72CE637A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83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761B-5431-412A-B5E9-D2A062708BB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32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BDD8F-B0D1-4C2B-BCEC-517A3CF5CEF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5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DA28-4032-42B7-9BE8-1A488E8DE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0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6DB6-9FAB-48D9-A21D-ACF3F079CA9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19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66A6E-FFB7-4BB8-81FF-8534ED04088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1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7FB2-B3B8-4140-9CD0-BB8C29D25D3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85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87803-EB7E-4BD2-B107-A0674C8BAFC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1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C6CC-8776-452E-8913-03E0D337EA8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60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07F650-3CB2-4B87-B174-59145D15F220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69131" y="3324226"/>
            <a:ext cx="7772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r-TR" sz="3600" dirty="0" smtClean="0"/>
              <a:t>Hızlı üreyen belirli </a:t>
            </a:r>
            <a:r>
              <a:rPr lang="tr-TR" sz="3600" dirty="0" err="1" smtClean="0"/>
              <a:t>anaerop</a:t>
            </a:r>
            <a:r>
              <a:rPr lang="tr-TR" sz="3600" dirty="0" smtClean="0"/>
              <a:t> bakteriler için %</a:t>
            </a:r>
            <a:r>
              <a:rPr lang="en-US" sz="3600" dirty="0" smtClean="0"/>
              <a:t>5 </a:t>
            </a:r>
            <a:r>
              <a:rPr lang="tr-TR" sz="3600" dirty="0"/>
              <a:t>at kanlı </a:t>
            </a:r>
            <a:r>
              <a:rPr lang="tr-TR" sz="3600" dirty="0" smtClean="0"/>
              <a:t>«</a:t>
            </a:r>
            <a:r>
              <a:rPr lang="tr-TR" sz="3600" dirty="0" err="1" smtClean="0"/>
              <a:t>Fastidious</a:t>
            </a:r>
            <a:r>
              <a:rPr lang="tr-TR" sz="3600" dirty="0" smtClean="0"/>
              <a:t> </a:t>
            </a:r>
            <a:r>
              <a:rPr lang="tr-TR" sz="3600" dirty="0" err="1"/>
              <a:t>Anaerobe</a:t>
            </a:r>
            <a:r>
              <a:rPr lang="tr-TR" sz="3600" dirty="0"/>
              <a:t> </a:t>
            </a:r>
            <a:r>
              <a:rPr lang="tr-TR" sz="3600" dirty="0" err="1" smtClean="0"/>
              <a:t>Agar</a:t>
            </a:r>
            <a:r>
              <a:rPr lang="tr-TR" sz="3600" dirty="0" smtClean="0"/>
              <a:t>» </a:t>
            </a:r>
            <a:r>
              <a:rPr lang="en-US" sz="3600" dirty="0" smtClean="0"/>
              <a:t>(FAA-</a:t>
            </a:r>
            <a:r>
              <a:rPr lang="tr-TR" sz="3600" dirty="0" smtClean="0"/>
              <a:t>HB</a:t>
            </a:r>
            <a:r>
              <a:rPr lang="en-US" sz="3600" dirty="0" smtClean="0"/>
              <a:t>)</a:t>
            </a:r>
            <a:r>
              <a:rPr lang="en-GB" sz="3600" dirty="0" smtClean="0"/>
              <a:t> </a:t>
            </a:r>
            <a:r>
              <a:rPr lang="tr-TR" sz="3600" dirty="0" smtClean="0"/>
              <a:t>ile </a:t>
            </a:r>
            <a:r>
              <a:rPr lang="en-GB" sz="3600" dirty="0" smtClean="0"/>
              <a:t>EUCAST </a:t>
            </a:r>
            <a:r>
              <a:rPr lang="en-GB" sz="3600" dirty="0"/>
              <a:t>d</a:t>
            </a:r>
            <a:r>
              <a:rPr lang="en-US" sz="3600" dirty="0" err="1"/>
              <a:t>isk</a:t>
            </a:r>
            <a:r>
              <a:rPr lang="en-US" sz="3600" dirty="0"/>
              <a:t> </a:t>
            </a:r>
            <a:r>
              <a:rPr lang="en-US" sz="3600" dirty="0" err="1"/>
              <a:t>dif</a:t>
            </a:r>
            <a:r>
              <a:rPr lang="tr-TR" sz="3600" dirty="0" err="1"/>
              <a:t>üzyon</a:t>
            </a:r>
            <a:r>
              <a:rPr lang="en-US" sz="3600" dirty="0"/>
              <a:t> </a:t>
            </a:r>
            <a:r>
              <a:rPr lang="tr-TR" sz="3600" dirty="0" smtClean="0"/>
              <a:t>yöntemi</a:t>
            </a:r>
            <a:endParaRPr lang="sv-SE" sz="36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73100" y="1633538"/>
            <a:ext cx="7772400" cy="1470025"/>
          </a:xfrm>
        </p:spPr>
        <p:txBody>
          <a:bodyPr/>
          <a:lstStyle/>
          <a:p>
            <a:r>
              <a:rPr lang="tr-TR" sz="6000" dirty="0" smtClean="0"/>
              <a:t>Değerlendirme kılavuzu</a:t>
            </a:r>
            <a:endParaRPr lang="sv-SE" sz="6000" b="1" dirty="0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1371505" y="5876925"/>
            <a:ext cx="64008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v-SE" dirty="0" smtClean="0"/>
              <a:t>Vers</a:t>
            </a:r>
            <a:r>
              <a:rPr lang="tr-TR" dirty="0" err="1" smtClean="0"/>
              <a:t>iy</a:t>
            </a:r>
            <a:r>
              <a:rPr lang="sv-SE" dirty="0" smtClean="0"/>
              <a:t>on </a:t>
            </a:r>
            <a:r>
              <a:rPr lang="sv-SE" dirty="0"/>
              <a:t>2.0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dirty="0" smtClean="0"/>
              <a:t>Ocak</a:t>
            </a:r>
            <a:r>
              <a:rPr lang="sv-SE" dirty="0" smtClean="0"/>
              <a:t> </a:t>
            </a:r>
            <a:r>
              <a:rPr lang="sv-SE" dirty="0"/>
              <a:t>2023</a:t>
            </a:r>
          </a:p>
        </p:txBody>
      </p:sp>
      <p:pic>
        <p:nvPicPr>
          <p:cNvPr id="2057" name="Picture 6" descr="EUCAST_LOGO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5125"/>
            <a:ext cx="54562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atin typeface="Arial" panose="020B0604020202020204" pitchFamily="34" charset="0"/>
              </a:rPr>
              <a:t>Sürüm </a:t>
            </a:r>
            <a:r>
              <a:rPr lang="tr-TR" sz="3600" b="1" dirty="0" smtClean="0">
                <a:latin typeface="Arial" panose="020B0604020202020204" pitchFamily="34" charset="0"/>
              </a:rPr>
              <a:t>1.0 </a:t>
            </a:r>
            <a:r>
              <a:rPr lang="tr-TR" sz="3600" b="1" dirty="0">
                <a:latin typeface="Arial" panose="020B0604020202020204" pitchFamily="34" charset="0"/>
              </a:rPr>
              <a:t>den sonraki </a:t>
            </a:r>
            <a:r>
              <a:rPr lang="tr-TR" sz="3600" b="1" dirty="0" smtClean="0">
                <a:latin typeface="Arial" panose="020B0604020202020204" pitchFamily="34" charset="0"/>
              </a:rPr>
              <a:t>değişiklikler</a:t>
            </a:r>
            <a:endParaRPr lang="sv-SE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48274"/>
              </p:ext>
            </p:extLst>
          </p:nvPr>
        </p:nvGraphicFramePr>
        <p:xfrm>
          <a:off x="611560" y="1569328"/>
          <a:ext cx="792088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Slayt</a:t>
                      </a:r>
                      <a:endParaRPr lang="sv-SE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noProof="0" dirty="0" smtClean="0">
                          <a:solidFill>
                            <a:schemeClr val="tx1"/>
                          </a:solidFill>
                        </a:rPr>
                        <a:t>Değişiklik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800" noProof="0" dirty="0" smtClean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Fastidious Anaerobe Agar</a:t>
                      </a:r>
                      <a:r>
                        <a:rPr lang="tr-TR" sz="1800" noProof="0" dirty="0" smtClean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a %5 </a:t>
                      </a:r>
                      <a:r>
                        <a:rPr lang="en-GB" sz="1800" noProof="0" dirty="0" err="1" smtClean="0">
                          <a:solidFill>
                            <a:schemeClr val="tx1"/>
                          </a:solidFill>
                        </a:rPr>
                        <a:t>defibrine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en-GB" sz="1800" noProof="0" dirty="0" err="1" smtClean="0">
                          <a:solidFill>
                            <a:schemeClr val="tx1"/>
                          </a:solidFill>
                        </a:rPr>
                        <a:t>kanı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 (FAA-HB) </a:t>
                      </a:r>
                      <a:r>
                        <a:rPr lang="tr-TR" sz="1800" noProof="0" dirty="0" smtClean="0">
                          <a:solidFill>
                            <a:schemeClr val="tx1"/>
                          </a:solidFill>
                        </a:rPr>
                        <a:t>eklenmesi </a:t>
                      </a:r>
                      <a:r>
                        <a:rPr lang="en-GB" sz="1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noProof="0" dirty="0" smtClean="0">
                          <a:solidFill>
                            <a:schemeClr val="tx1"/>
                          </a:solidFill>
                        </a:rPr>
                        <a:t>gerektiğine ilişkin </a:t>
                      </a:r>
                      <a:r>
                        <a:rPr lang="en-GB" sz="1800" noProof="0" dirty="0" err="1" smtClean="0">
                          <a:solidFill>
                            <a:schemeClr val="tx1"/>
                          </a:solidFill>
                        </a:rPr>
                        <a:t>açıklama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83EFC46-9191-471E-A599-C5C8847B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47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316179"/>
            <a:ext cx="8579296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2400" dirty="0"/>
              <a:t>Bu değerlendirme kılavuzu, %5 at kanı içeren </a:t>
            </a:r>
            <a:r>
              <a:rPr lang="tr-TR" sz="2400" dirty="0" smtClean="0"/>
              <a:t>‘’</a:t>
            </a:r>
            <a:r>
              <a:rPr lang="tr-TR" sz="2400" dirty="0" err="1" smtClean="0"/>
              <a:t>Fastidious</a:t>
            </a:r>
            <a:r>
              <a:rPr lang="tr-TR" sz="2400" dirty="0" smtClean="0"/>
              <a:t> </a:t>
            </a:r>
            <a:r>
              <a:rPr lang="tr-TR" sz="2400" dirty="0" err="1"/>
              <a:t>Anaerobe</a:t>
            </a:r>
            <a:r>
              <a:rPr lang="tr-TR" sz="2400" dirty="0"/>
              <a:t> </a:t>
            </a:r>
            <a:r>
              <a:rPr lang="tr-TR" sz="2400" dirty="0" err="1" smtClean="0"/>
              <a:t>Agar</a:t>
            </a:r>
            <a:r>
              <a:rPr lang="tr-TR" sz="2400" dirty="0" smtClean="0"/>
              <a:t>’'ı </a:t>
            </a:r>
            <a:r>
              <a:rPr lang="tr-TR" sz="2400" dirty="0"/>
              <a:t>(FAA-HB) ve aşağıdaki türlerle 16-20 saatlik </a:t>
            </a:r>
            <a:r>
              <a:rPr lang="tr-TR" sz="2400" dirty="0" err="1"/>
              <a:t>inkübasyonu</a:t>
            </a:r>
            <a:r>
              <a:rPr lang="tr-TR" sz="2400" dirty="0"/>
              <a:t> temel alan hızlı üreyen </a:t>
            </a:r>
            <a:r>
              <a:rPr lang="tr-TR" sz="2400" dirty="0" err="1" smtClean="0"/>
              <a:t>anaeroplara</a:t>
            </a:r>
            <a:r>
              <a:rPr lang="tr-TR" sz="2400" dirty="0" smtClean="0"/>
              <a:t> </a:t>
            </a:r>
            <a:r>
              <a:rPr lang="tr-TR" sz="2400" dirty="0"/>
              <a:t>yönelik EUCAST disk difüzyon yöntemi için geçerlidir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i="1" dirty="0" err="1" smtClean="0"/>
              <a:t>Bacteroides</a:t>
            </a:r>
            <a:r>
              <a:rPr lang="en-GB" sz="2400" dirty="0" smtClean="0"/>
              <a:t> </a:t>
            </a:r>
            <a:r>
              <a:rPr lang="en-GB" sz="2400" dirty="0"/>
              <a:t>spp.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dirty="0"/>
              <a:t>spp.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i="1" dirty="0" err="1"/>
              <a:t>Fusobacterium</a:t>
            </a:r>
            <a:r>
              <a:rPr lang="en-GB" sz="2400" i="1" dirty="0"/>
              <a:t> </a:t>
            </a:r>
            <a:r>
              <a:rPr lang="en-GB" sz="2400" i="1" dirty="0" err="1"/>
              <a:t>necrophorum</a:t>
            </a:r>
            <a:endParaRPr lang="en-GB" sz="2400" i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i="1" dirty="0"/>
              <a:t>Clostridium </a:t>
            </a:r>
            <a:r>
              <a:rPr lang="en-GB" sz="2400" i="1" dirty="0" err="1"/>
              <a:t>perfringens</a:t>
            </a:r>
            <a:endParaRPr lang="en-GB" sz="2400" i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i="1" dirty="0" err="1"/>
              <a:t>Cutibacterium</a:t>
            </a:r>
            <a:r>
              <a:rPr lang="en-GB" sz="2400" i="1" dirty="0"/>
              <a:t> acnes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0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09E74AE-4723-45D2-993F-8D0AD788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86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İnhibisyon</a:t>
            </a:r>
            <a:r>
              <a:rPr lang="tr-TR" dirty="0" smtClean="0"/>
              <a:t> </a:t>
            </a:r>
            <a:r>
              <a:rPr lang="tr-TR" dirty="0" err="1" smtClean="0"/>
              <a:t>zonlarının</a:t>
            </a:r>
            <a:r>
              <a:rPr lang="tr-TR" dirty="0" smtClean="0"/>
              <a:t> değerlendirilmesi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40174"/>
            <a:ext cx="8229600" cy="4525963"/>
          </a:xfrm>
        </p:spPr>
        <p:txBody>
          <a:bodyPr/>
          <a:lstStyle/>
          <a:p>
            <a:pPr lvl="0"/>
            <a:r>
              <a:rPr lang="tr-TR" sz="2000" dirty="0" smtClean="0"/>
              <a:t>FAA plaklarını, kapakları çıkarılmış </a:t>
            </a:r>
            <a:r>
              <a:rPr lang="tr-TR" sz="2000" dirty="0"/>
              <a:t>ve </a:t>
            </a:r>
            <a:r>
              <a:rPr lang="tr-TR" sz="2000" b="1" smtClean="0"/>
              <a:t>yansıyan ışıkta</a:t>
            </a:r>
            <a:r>
              <a:rPr lang="tr-TR" sz="2000" smtClean="0"/>
              <a:t>, </a:t>
            </a:r>
            <a:r>
              <a:rPr lang="tr-TR" sz="2000" dirty="0" smtClean="0"/>
              <a:t>plağın </a:t>
            </a:r>
            <a:r>
              <a:rPr lang="tr-TR" sz="2000" b="1" dirty="0" smtClean="0"/>
              <a:t>ön </a:t>
            </a:r>
            <a:r>
              <a:rPr lang="tr-TR" sz="2000" b="1" dirty="0"/>
              <a:t>yüzünden </a:t>
            </a:r>
            <a:r>
              <a:rPr lang="tr-TR" sz="2000" dirty="0" smtClean="0"/>
              <a:t>değerlendirin.</a:t>
            </a:r>
            <a:endParaRPr lang="sv-SE" sz="1900" dirty="0"/>
          </a:p>
          <a:p>
            <a:pPr lvl="0"/>
            <a:r>
              <a:rPr lang="tr-TR" sz="2000" dirty="0" smtClean="0"/>
              <a:t>Plakları, </a:t>
            </a:r>
            <a:r>
              <a:rPr lang="tr-TR" sz="2000" b="1" dirty="0" smtClean="0"/>
              <a:t>gözden 30 </a:t>
            </a:r>
            <a:r>
              <a:rPr lang="tr-TR" sz="2000" b="1" dirty="0"/>
              <a:t>cm </a:t>
            </a:r>
            <a:r>
              <a:rPr lang="tr-TR" sz="2000" b="1" dirty="0" smtClean="0"/>
              <a:t>uzakta</a:t>
            </a:r>
            <a:r>
              <a:rPr lang="tr-TR" sz="1900" dirty="0" smtClean="0"/>
              <a:t>,</a:t>
            </a:r>
            <a:r>
              <a:rPr lang="tr-TR" sz="1800" dirty="0" smtClean="0"/>
              <a:t> </a:t>
            </a:r>
            <a:r>
              <a:rPr lang="tr-TR" sz="1800" dirty="0"/>
              <a:t>çalışma tezgahına</a:t>
            </a:r>
            <a:r>
              <a:rPr lang="tr-TR" sz="1900" dirty="0" smtClean="0"/>
              <a:t> </a:t>
            </a:r>
            <a:r>
              <a:rPr lang="tr-TR" sz="1800" b="1" dirty="0"/>
              <a:t>45 C</a:t>
            </a:r>
            <a:r>
              <a:rPr lang="tr-TR" sz="1800" b="1" baseline="30000" dirty="0"/>
              <a:t>o</a:t>
            </a:r>
            <a:r>
              <a:rPr lang="tr-TR" sz="1800" b="1" dirty="0"/>
              <a:t> derecelik açı </a:t>
            </a:r>
            <a:r>
              <a:rPr lang="tr-TR" sz="1800" dirty="0"/>
              <a:t>ile </a:t>
            </a:r>
            <a:r>
              <a:rPr lang="tr-TR" sz="1900" dirty="0" smtClean="0"/>
              <a:t>tutun.</a:t>
            </a:r>
          </a:p>
          <a:p>
            <a:pPr lvl="0"/>
            <a:r>
              <a:rPr lang="tr-TR" sz="1800" dirty="0" err="1" smtClean="0"/>
              <a:t>Zon</a:t>
            </a:r>
            <a:r>
              <a:rPr lang="tr-TR" sz="1800" dirty="0" smtClean="0"/>
              <a:t> çaplarını </a:t>
            </a:r>
            <a:r>
              <a:rPr lang="tr-TR" sz="1800" dirty="0"/>
              <a:t>bir </a:t>
            </a:r>
            <a:r>
              <a:rPr lang="tr-TR" sz="1800" b="1" dirty="0" smtClean="0"/>
              <a:t>cetvel veya çap </a:t>
            </a:r>
            <a:r>
              <a:rPr lang="tr-TR" sz="1800" b="1" dirty="0"/>
              <a:t>ölçer (kumpas) </a:t>
            </a:r>
            <a:r>
              <a:rPr lang="tr-TR" sz="1800" dirty="0" smtClean="0"/>
              <a:t>ile, üremenin </a:t>
            </a:r>
            <a:r>
              <a:rPr lang="tr-TR" sz="1800" dirty="0"/>
              <a:t>tam </a:t>
            </a:r>
            <a:r>
              <a:rPr lang="tr-TR" sz="1800" dirty="0" err="1"/>
              <a:t>inhibe</a:t>
            </a:r>
            <a:r>
              <a:rPr lang="tr-TR" sz="1800" dirty="0"/>
              <a:t> olduğu nokta </a:t>
            </a:r>
            <a:r>
              <a:rPr lang="tr-TR" sz="1800" dirty="0" smtClean="0"/>
              <a:t>olarak, çıplak gözle  ölçün.</a:t>
            </a:r>
            <a:endParaRPr lang="tr-TR" sz="1800" dirty="0"/>
          </a:p>
          <a:p>
            <a:pPr lvl="1"/>
            <a:r>
              <a:rPr lang="tr-TR" sz="1900" dirty="0" smtClean="0"/>
              <a:t>Çift zon olması durumunda içteki </a:t>
            </a:r>
            <a:r>
              <a:rPr lang="tr-TR" sz="1900" dirty="0" err="1" smtClean="0"/>
              <a:t>zonun</a:t>
            </a:r>
            <a:r>
              <a:rPr lang="tr-TR" sz="1900" dirty="0" smtClean="0"/>
              <a:t> çapını okuyun.</a:t>
            </a:r>
            <a:endParaRPr lang="sv-SE" sz="1900" dirty="0"/>
          </a:p>
          <a:p>
            <a:pPr lvl="1"/>
            <a:r>
              <a:rPr lang="tr-TR" sz="2000" b="1" dirty="0" smtClean="0"/>
              <a:t>Zon </a:t>
            </a:r>
            <a:r>
              <a:rPr lang="tr-TR" sz="2000" b="1" dirty="0"/>
              <a:t>içinde </a:t>
            </a:r>
            <a:r>
              <a:rPr lang="tr-TR" sz="2000" b="1" dirty="0" smtClean="0"/>
              <a:t>hafif puslu bir görünüm mevcut ise, </a:t>
            </a:r>
            <a:r>
              <a:rPr lang="tr-TR" sz="2000" b="1" dirty="0"/>
              <a:t>puslu görünümü göz ardı </a:t>
            </a:r>
            <a:r>
              <a:rPr lang="tr-TR" sz="2000" b="1" dirty="0" smtClean="0"/>
              <a:t>edin </a:t>
            </a:r>
            <a:r>
              <a:rPr lang="tr-TR" sz="2000" b="1" dirty="0"/>
              <a:t>ve en belirgin zon </a:t>
            </a:r>
            <a:r>
              <a:rPr lang="tr-TR" sz="2000" b="1" dirty="0" smtClean="0"/>
              <a:t>sınırını  ölçün. </a:t>
            </a:r>
            <a:r>
              <a:rPr lang="tr-TR" sz="2000" b="1" dirty="0"/>
              <a:t>Belirgin </a:t>
            </a:r>
            <a:r>
              <a:rPr lang="tr-TR" sz="2000" b="1" dirty="0" smtClean="0"/>
              <a:t>zon sınırını </a:t>
            </a:r>
            <a:r>
              <a:rPr lang="tr-TR" sz="2000" b="1" dirty="0"/>
              <a:t>daha iyi tanımlamak için </a:t>
            </a:r>
            <a:r>
              <a:rPr lang="tr-TR" sz="2000" b="1" dirty="0" smtClean="0"/>
              <a:t>plağı </a:t>
            </a:r>
            <a:r>
              <a:rPr lang="tr-TR" sz="2000" b="1" dirty="0"/>
              <a:t>kendinize doğru eğin</a:t>
            </a:r>
            <a:r>
              <a:rPr lang="tr-TR" sz="2000" b="1" dirty="0" smtClean="0"/>
              <a:t>.</a:t>
            </a:r>
          </a:p>
          <a:p>
            <a:pPr lvl="1"/>
            <a:r>
              <a:rPr lang="tr-TR" sz="1900" dirty="0" err="1" smtClean="0"/>
              <a:t>Zon</a:t>
            </a:r>
            <a:r>
              <a:rPr lang="tr-TR" sz="1900" dirty="0" smtClean="0"/>
              <a:t> çaplarını okurken </a:t>
            </a:r>
            <a:r>
              <a:rPr lang="tr-TR" sz="1900" dirty="0" err="1" smtClean="0"/>
              <a:t>hemoliz</a:t>
            </a:r>
            <a:r>
              <a:rPr lang="tr-TR" sz="1900" dirty="0" smtClean="0"/>
              <a:t> ve yayılmaları göz ardı edin.</a:t>
            </a:r>
            <a:endParaRPr lang="sv-SE" sz="1900" dirty="0"/>
          </a:p>
          <a:p>
            <a:pPr lvl="0"/>
            <a:r>
              <a:rPr lang="tr-TR" sz="1900" dirty="0" smtClean="0"/>
              <a:t>Değerlendirme sırasında zon içindeki kolonileri mutlaka dikkate alın.</a:t>
            </a:r>
          </a:p>
          <a:p>
            <a:pPr lvl="0"/>
            <a:r>
              <a:rPr lang="tr-TR" sz="1900" b="1" dirty="0" err="1" smtClean="0"/>
              <a:t>Klindamisin</a:t>
            </a:r>
            <a:r>
              <a:rPr lang="tr-TR" sz="1900" b="1" dirty="0" smtClean="0"/>
              <a:t> için, </a:t>
            </a:r>
            <a:r>
              <a:rPr lang="tr-TR" sz="1900" b="1" dirty="0"/>
              <a:t>zon içindeki </a:t>
            </a:r>
            <a:r>
              <a:rPr lang="tr-TR" sz="1900" b="1" dirty="0" smtClean="0"/>
              <a:t>kolonilerin dikkatli bir şekilde incelenmesi özellikle önemlidir. </a:t>
            </a:r>
            <a:endParaRPr lang="sv-SE" sz="2200" b="1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18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Bacteroides </a:t>
            </a:r>
            <a:r>
              <a:rPr lang="en-GB" dirty="0"/>
              <a:t>spp.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CAB04871-8873-4562-A021-09F2815D0A5E}"/>
              </a:ext>
            </a:extLst>
          </p:cNvPr>
          <p:cNvGrpSpPr/>
          <p:nvPr/>
        </p:nvGrpSpPr>
        <p:grpSpPr>
          <a:xfrm>
            <a:off x="7043420" y="4005064"/>
            <a:ext cx="1630024" cy="1800000"/>
            <a:chOff x="5012258" y="3790800"/>
            <a:chExt cx="1630024" cy="18000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8AF5E61-DF70-4118-8B41-5A3F0C187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258" y="3790800"/>
              <a:ext cx="1630024" cy="1800000"/>
            </a:xfrm>
            <a:prstGeom prst="rect">
              <a:avLst/>
            </a:prstGeom>
          </p:spPr>
        </p:pic>
        <p:grpSp>
          <p:nvGrpSpPr>
            <p:cNvPr id="64" name="Group 14">
              <a:extLst>
                <a:ext uri="{FF2B5EF4-FFF2-40B4-BE49-F238E27FC236}">
                  <a16:creationId xmlns:a16="http://schemas.microsoft.com/office/drawing/2014/main" id="{D8C632A5-B4BC-4EA4-ABD0-40332A7AA7CA}"/>
                </a:ext>
              </a:extLst>
            </p:cNvPr>
            <p:cNvGrpSpPr>
              <a:grpSpLocks/>
            </p:cNvGrpSpPr>
            <p:nvPr/>
          </p:nvGrpSpPr>
          <p:grpSpPr bwMode="auto">
            <a:xfrm rot="13059336">
              <a:off x="5961614" y="4616912"/>
              <a:ext cx="363796" cy="760151"/>
              <a:chOff x="527" y="1749"/>
              <a:chExt cx="136" cy="453"/>
            </a:xfrm>
          </p:grpSpPr>
          <p:sp>
            <p:nvSpPr>
              <p:cNvPr id="65" name="Arc 15">
                <a:extLst>
                  <a:ext uri="{FF2B5EF4-FFF2-40B4-BE49-F238E27FC236}">
                    <a16:creationId xmlns:a16="http://schemas.microsoft.com/office/drawing/2014/main" id="{76F5AB5A-0127-45AF-BF18-19771CCE9B1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" name="Arc 16">
                <a:extLst>
                  <a:ext uri="{FF2B5EF4-FFF2-40B4-BE49-F238E27FC236}">
                    <a16:creationId xmlns:a16="http://schemas.microsoft.com/office/drawing/2014/main" id="{9330F55A-9B62-45D5-9147-1451402667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CD5A8B27-5857-4371-90A5-9017B9716AAD}"/>
              </a:ext>
            </a:extLst>
          </p:cNvPr>
          <p:cNvGrpSpPr/>
          <p:nvPr/>
        </p:nvGrpSpPr>
        <p:grpSpPr>
          <a:xfrm>
            <a:off x="2499890" y="1484784"/>
            <a:ext cx="1929978" cy="1800000"/>
            <a:chOff x="1929920" y="1620336"/>
            <a:chExt cx="1929978" cy="1800000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21B78A7-4509-43CE-BB8A-0344F1BE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920" y="1620336"/>
              <a:ext cx="1929978" cy="1800000"/>
            </a:xfrm>
            <a:prstGeom prst="rect">
              <a:avLst/>
            </a:prstGeom>
          </p:spPr>
        </p:pic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5BA04B57-4669-4574-8ADB-CE85DA0EB009}"/>
                </a:ext>
              </a:extLst>
            </p:cNvPr>
            <p:cNvGrpSpPr>
              <a:grpSpLocks/>
            </p:cNvGrpSpPr>
            <p:nvPr/>
          </p:nvGrpSpPr>
          <p:grpSpPr bwMode="auto">
            <a:xfrm rot="13059336">
              <a:off x="3099192" y="2394180"/>
              <a:ext cx="350408" cy="853651"/>
              <a:chOff x="527" y="1749"/>
              <a:chExt cx="136" cy="453"/>
            </a:xfrm>
          </p:grpSpPr>
          <p:sp>
            <p:nvSpPr>
              <p:cNvPr id="31" name="Arc 15">
                <a:extLst>
                  <a:ext uri="{FF2B5EF4-FFF2-40B4-BE49-F238E27FC236}">
                    <a16:creationId xmlns:a16="http://schemas.microsoft.com/office/drawing/2014/main" id="{FC3EC197-9578-4C9A-89ED-AABEB510343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" name="Arc 16">
                <a:extLst>
                  <a:ext uri="{FF2B5EF4-FFF2-40B4-BE49-F238E27FC236}">
                    <a16:creationId xmlns:a16="http://schemas.microsoft.com/office/drawing/2014/main" id="{374A1ED3-E6CA-4AAD-A611-9DD060DCE54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dirty="0"/>
              </a:p>
            </p:txBody>
          </p:sp>
        </p:grp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1BE947D6-B239-4C4C-ADDB-799538DCCC51}"/>
              </a:ext>
            </a:extLst>
          </p:cNvPr>
          <p:cNvGrpSpPr/>
          <p:nvPr/>
        </p:nvGrpSpPr>
        <p:grpSpPr>
          <a:xfrm>
            <a:off x="453996" y="1499661"/>
            <a:ext cx="1735714" cy="1800000"/>
            <a:chOff x="5246820" y="1620336"/>
            <a:chExt cx="1735714" cy="1800000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F62CF231-D9FC-41F6-B012-98D0165B5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820" y="1620336"/>
              <a:ext cx="1735714" cy="1800000"/>
            </a:xfrm>
            <a:prstGeom prst="rect">
              <a:avLst/>
            </a:prstGeom>
          </p:spPr>
        </p:pic>
        <p:grpSp>
          <p:nvGrpSpPr>
            <p:cNvPr id="35" name="Group 14">
              <a:extLst>
                <a:ext uri="{FF2B5EF4-FFF2-40B4-BE49-F238E27FC236}">
                  <a16:creationId xmlns:a16="http://schemas.microsoft.com/office/drawing/2014/main" id="{B1BD0938-FB4E-439B-959F-CA6BC66A2BFB}"/>
                </a:ext>
              </a:extLst>
            </p:cNvPr>
            <p:cNvGrpSpPr>
              <a:grpSpLocks/>
            </p:cNvGrpSpPr>
            <p:nvPr/>
          </p:nvGrpSpPr>
          <p:grpSpPr bwMode="auto">
            <a:xfrm rot="13059336">
              <a:off x="6300587" y="2382739"/>
              <a:ext cx="350408" cy="786730"/>
              <a:chOff x="527" y="1749"/>
              <a:chExt cx="136" cy="453"/>
            </a:xfrm>
          </p:grpSpPr>
          <p:sp>
            <p:nvSpPr>
              <p:cNvPr id="36" name="Arc 15">
                <a:extLst>
                  <a:ext uri="{FF2B5EF4-FFF2-40B4-BE49-F238E27FC236}">
                    <a16:creationId xmlns:a16="http://schemas.microsoft.com/office/drawing/2014/main" id="{175C2D16-F10B-4697-A5EF-E7CCA7632D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7" name="Arc 16">
                <a:extLst>
                  <a:ext uri="{FF2B5EF4-FFF2-40B4-BE49-F238E27FC236}">
                    <a16:creationId xmlns:a16="http://schemas.microsoft.com/office/drawing/2014/main" id="{1B4C96F1-F5ED-4D04-AF82-83331291678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dirty="0"/>
              </a:p>
            </p:txBody>
          </p:sp>
        </p:grp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C6F2CA1-612F-4504-989C-1E891ED66308}"/>
              </a:ext>
            </a:extLst>
          </p:cNvPr>
          <p:cNvGrpSpPr/>
          <p:nvPr/>
        </p:nvGrpSpPr>
        <p:grpSpPr>
          <a:xfrm>
            <a:off x="4724539" y="1484784"/>
            <a:ext cx="1937288" cy="1800000"/>
            <a:chOff x="1929920" y="4214091"/>
            <a:chExt cx="1937288" cy="1800000"/>
          </a:xfrm>
        </p:grpSpPr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9806D30E-3A46-44F1-AED9-A894AE1DD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920" y="4214091"/>
              <a:ext cx="1937288" cy="1800000"/>
            </a:xfrm>
            <a:prstGeom prst="rect">
              <a:avLst/>
            </a:prstGeom>
          </p:spPr>
        </p:pic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E5F42F19-518D-445E-870C-751E0EFF8DD6}"/>
                </a:ext>
              </a:extLst>
            </p:cNvPr>
            <p:cNvGrpSpPr>
              <a:grpSpLocks/>
            </p:cNvGrpSpPr>
            <p:nvPr/>
          </p:nvGrpSpPr>
          <p:grpSpPr bwMode="auto">
            <a:xfrm rot="12662983">
              <a:off x="3070858" y="4972923"/>
              <a:ext cx="363796" cy="799866"/>
              <a:chOff x="527" y="1749"/>
              <a:chExt cx="136" cy="453"/>
            </a:xfrm>
          </p:grpSpPr>
          <p:sp>
            <p:nvSpPr>
              <p:cNvPr id="41" name="Arc 15">
                <a:extLst>
                  <a:ext uri="{FF2B5EF4-FFF2-40B4-BE49-F238E27FC236}">
                    <a16:creationId xmlns:a16="http://schemas.microsoft.com/office/drawing/2014/main" id="{D9DFDDAC-1EE6-41F3-972F-3B86CF7DFF2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" name="Arc 16">
                <a:extLst>
                  <a:ext uri="{FF2B5EF4-FFF2-40B4-BE49-F238E27FC236}">
                    <a16:creationId xmlns:a16="http://schemas.microsoft.com/office/drawing/2014/main" id="{96E9442E-4EDE-4B9F-8CDB-97B586A191C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dirty="0"/>
              </a:p>
            </p:txBody>
          </p:sp>
        </p:grp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F7BD567F-CD3A-45E1-B307-EB1917F59923}"/>
              </a:ext>
            </a:extLst>
          </p:cNvPr>
          <p:cNvGrpSpPr/>
          <p:nvPr/>
        </p:nvGrpSpPr>
        <p:grpSpPr>
          <a:xfrm>
            <a:off x="4829993" y="4005064"/>
            <a:ext cx="1710536" cy="1800000"/>
            <a:chOff x="5139622" y="4110772"/>
            <a:chExt cx="1710536" cy="1800000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03F5C026-90BB-45A1-869C-42B669518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22" y="4110772"/>
              <a:ext cx="1710536" cy="1800000"/>
            </a:xfrm>
            <a:prstGeom prst="rect">
              <a:avLst/>
            </a:prstGeom>
          </p:spPr>
        </p:pic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8AD963B6-CDCB-4CCD-A9B7-B7800C342294}"/>
                </a:ext>
              </a:extLst>
            </p:cNvPr>
            <p:cNvSpPr txBox="1"/>
            <p:nvPr/>
          </p:nvSpPr>
          <p:spPr>
            <a:xfrm>
              <a:off x="5655350" y="5508721"/>
              <a:ext cx="750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</a:rPr>
                <a:t>6 mm</a:t>
              </a: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207885D0-64A0-433C-9CFD-834DF8607879}"/>
              </a:ext>
            </a:extLst>
          </p:cNvPr>
          <p:cNvGrpSpPr/>
          <p:nvPr/>
        </p:nvGrpSpPr>
        <p:grpSpPr>
          <a:xfrm>
            <a:off x="2585238" y="4005064"/>
            <a:ext cx="1717242" cy="1800000"/>
            <a:chOff x="2455040" y="4110772"/>
            <a:chExt cx="1717242" cy="1800000"/>
          </a:xfrm>
        </p:grpSpPr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C5C191A5-8B75-4EF0-A3C0-9E743B7EC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040" y="4110772"/>
              <a:ext cx="1717242" cy="1800000"/>
            </a:xfrm>
            <a:prstGeom prst="rect">
              <a:avLst/>
            </a:prstGeom>
          </p:spPr>
        </p:pic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7B5CF837-5D56-414F-8D3E-2F2D51A85CC8}"/>
                </a:ext>
              </a:extLst>
            </p:cNvPr>
            <p:cNvGrpSpPr>
              <a:grpSpLocks/>
            </p:cNvGrpSpPr>
            <p:nvPr/>
          </p:nvGrpSpPr>
          <p:grpSpPr bwMode="auto">
            <a:xfrm rot="9957173">
              <a:off x="3428314" y="4701927"/>
              <a:ext cx="297597" cy="605808"/>
              <a:chOff x="527" y="1749"/>
              <a:chExt cx="136" cy="453"/>
            </a:xfrm>
          </p:grpSpPr>
          <p:sp>
            <p:nvSpPr>
              <p:cNvPr id="49" name="Arc 15">
                <a:extLst>
                  <a:ext uri="{FF2B5EF4-FFF2-40B4-BE49-F238E27FC236}">
                    <a16:creationId xmlns:a16="http://schemas.microsoft.com/office/drawing/2014/main" id="{A414ACFA-29D4-49AF-8C54-5EBB33E8594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" name="Arc 16">
                <a:extLst>
                  <a:ext uri="{FF2B5EF4-FFF2-40B4-BE49-F238E27FC236}">
                    <a16:creationId xmlns:a16="http://schemas.microsoft.com/office/drawing/2014/main" id="{DCC4F3B3-6A72-4DA9-BA54-F9AFA03D9B0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09BDCF71-FCEB-4B49-A9EC-2928E214659A}"/>
              </a:ext>
            </a:extLst>
          </p:cNvPr>
          <p:cNvGrpSpPr/>
          <p:nvPr/>
        </p:nvGrpSpPr>
        <p:grpSpPr>
          <a:xfrm>
            <a:off x="6944852" y="1484784"/>
            <a:ext cx="1827161" cy="1800000"/>
            <a:chOff x="3658419" y="1629000"/>
            <a:chExt cx="1827161" cy="1800000"/>
          </a:xfrm>
        </p:grpSpPr>
        <p:pic>
          <p:nvPicPr>
            <p:cNvPr id="67" name="Bildobjekt 66">
              <a:extLst>
                <a:ext uri="{FF2B5EF4-FFF2-40B4-BE49-F238E27FC236}">
                  <a16:creationId xmlns:a16="http://schemas.microsoft.com/office/drawing/2014/main" id="{A5247FC0-57B7-455F-AD09-B4F4EEB3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419" y="1629000"/>
              <a:ext cx="1827161" cy="1800000"/>
            </a:xfrm>
            <a:prstGeom prst="rect">
              <a:avLst/>
            </a:prstGeom>
          </p:spPr>
        </p:pic>
        <p:grpSp>
          <p:nvGrpSpPr>
            <p:cNvPr id="68" name="Group 14">
              <a:extLst>
                <a:ext uri="{FF2B5EF4-FFF2-40B4-BE49-F238E27FC236}">
                  <a16:creationId xmlns:a16="http://schemas.microsoft.com/office/drawing/2014/main" id="{292DB222-CA85-4B59-B66A-27849E24D33F}"/>
                </a:ext>
              </a:extLst>
            </p:cNvPr>
            <p:cNvGrpSpPr>
              <a:grpSpLocks/>
            </p:cNvGrpSpPr>
            <p:nvPr/>
          </p:nvGrpSpPr>
          <p:grpSpPr bwMode="auto">
            <a:xfrm rot="12949505">
              <a:off x="4758432" y="2439810"/>
              <a:ext cx="363796" cy="800336"/>
              <a:chOff x="527" y="1749"/>
              <a:chExt cx="136" cy="453"/>
            </a:xfrm>
          </p:grpSpPr>
          <p:sp>
            <p:nvSpPr>
              <p:cNvPr id="69" name="Arc 15">
                <a:extLst>
                  <a:ext uri="{FF2B5EF4-FFF2-40B4-BE49-F238E27FC236}">
                    <a16:creationId xmlns:a16="http://schemas.microsoft.com/office/drawing/2014/main" id="{46AEAF6C-FC17-489D-92F6-CB891F687F4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0" name="Arc 16">
                <a:extLst>
                  <a:ext uri="{FF2B5EF4-FFF2-40B4-BE49-F238E27FC236}">
                    <a16:creationId xmlns:a16="http://schemas.microsoft.com/office/drawing/2014/main" id="{675DF484-ACF0-4280-9609-12A52F35D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6C093BF0-8C68-40C8-8AFD-5C00063456CD}"/>
              </a:ext>
            </a:extLst>
          </p:cNvPr>
          <p:cNvGrpSpPr/>
          <p:nvPr/>
        </p:nvGrpSpPr>
        <p:grpSpPr>
          <a:xfrm>
            <a:off x="425024" y="4005064"/>
            <a:ext cx="1781222" cy="1800000"/>
            <a:chOff x="6403098" y="1629383"/>
            <a:chExt cx="1781222" cy="1800000"/>
          </a:xfrm>
        </p:grpSpPr>
        <p:pic>
          <p:nvPicPr>
            <p:cNvPr id="72" name="Bildobjekt 71">
              <a:extLst>
                <a:ext uri="{FF2B5EF4-FFF2-40B4-BE49-F238E27FC236}">
                  <a16:creationId xmlns:a16="http://schemas.microsoft.com/office/drawing/2014/main" id="{9E4F7D5A-B858-40BB-AFFF-22E21547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098" y="1629383"/>
              <a:ext cx="1781222" cy="1800000"/>
            </a:xfrm>
            <a:prstGeom prst="rect">
              <a:avLst/>
            </a:prstGeom>
          </p:spPr>
        </p:pic>
        <p:grpSp>
          <p:nvGrpSpPr>
            <p:cNvPr id="73" name="Group 14">
              <a:extLst>
                <a:ext uri="{FF2B5EF4-FFF2-40B4-BE49-F238E27FC236}">
                  <a16:creationId xmlns:a16="http://schemas.microsoft.com/office/drawing/2014/main" id="{3F3DFF29-42DD-470D-AE5C-C0B448073771}"/>
                </a:ext>
              </a:extLst>
            </p:cNvPr>
            <p:cNvGrpSpPr>
              <a:grpSpLocks/>
            </p:cNvGrpSpPr>
            <p:nvPr/>
          </p:nvGrpSpPr>
          <p:grpSpPr bwMode="auto">
            <a:xfrm rot="12949505">
              <a:off x="7503062" y="2394269"/>
              <a:ext cx="363796" cy="816574"/>
              <a:chOff x="527" y="1749"/>
              <a:chExt cx="136" cy="453"/>
            </a:xfrm>
          </p:grpSpPr>
          <p:sp>
            <p:nvSpPr>
              <p:cNvPr id="74" name="Arc 15">
                <a:extLst>
                  <a:ext uri="{FF2B5EF4-FFF2-40B4-BE49-F238E27FC236}">
                    <a16:creationId xmlns:a16="http://schemas.microsoft.com/office/drawing/2014/main" id="{001E69BC-161F-4176-9889-CF4AAB6DD1B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5" name="Arc 16">
                <a:extLst>
                  <a:ext uri="{FF2B5EF4-FFF2-40B4-BE49-F238E27FC236}">
                    <a16:creationId xmlns:a16="http://schemas.microsoft.com/office/drawing/2014/main" id="{FE9AFFC7-57F1-4A82-B3AA-5E502CB4E1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BF0A247A-669C-48B5-BD49-E04504B7463C}"/>
              </a:ext>
            </a:extLst>
          </p:cNvPr>
          <p:cNvSpPr txBox="1"/>
          <p:nvPr/>
        </p:nvSpPr>
        <p:spPr>
          <a:xfrm>
            <a:off x="301136" y="340492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40C75D1C-97CB-451E-B032-03626AD3EA49}"/>
              </a:ext>
            </a:extLst>
          </p:cNvPr>
          <p:cNvSpPr txBox="1"/>
          <p:nvPr/>
        </p:nvSpPr>
        <p:spPr>
          <a:xfrm>
            <a:off x="2471372" y="340540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1277649-B331-4A9C-81FD-A9303F2C073A}"/>
              </a:ext>
            </a:extLst>
          </p:cNvPr>
          <p:cNvSpPr txBox="1"/>
          <p:nvPr/>
        </p:nvSpPr>
        <p:spPr>
          <a:xfrm>
            <a:off x="4703142" y="340492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09CD349A-3EE9-4213-A419-E7BF8BEAD4CD}"/>
              </a:ext>
            </a:extLst>
          </p:cNvPr>
          <p:cNvSpPr txBox="1"/>
          <p:nvPr/>
        </p:nvSpPr>
        <p:spPr>
          <a:xfrm>
            <a:off x="7383754" y="3409055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63F0B071-0890-4646-B836-5F58D9C0C28D}"/>
              </a:ext>
            </a:extLst>
          </p:cNvPr>
          <p:cNvSpPr txBox="1"/>
          <p:nvPr/>
        </p:nvSpPr>
        <p:spPr>
          <a:xfrm>
            <a:off x="697243" y="5928597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F21EA10-1EFD-47D5-84AE-E29A546BDD39}"/>
              </a:ext>
            </a:extLst>
          </p:cNvPr>
          <p:cNvSpPr txBox="1"/>
          <p:nvPr/>
        </p:nvSpPr>
        <p:spPr>
          <a:xfrm>
            <a:off x="2833700" y="5928596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A4CB7DA2-3ECB-437C-8C10-85AAFC437A62}"/>
              </a:ext>
            </a:extLst>
          </p:cNvPr>
          <p:cNvSpPr txBox="1"/>
          <p:nvPr/>
        </p:nvSpPr>
        <p:spPr>
          <a:xfrm>
            <a:off x="5134470" y="5928596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err="1" smtClean="0"/>
              <a:t>Klindamisin</a:t>
            </a:r>
            <a:endParaRPr lang="en-GB" sz="1400" dirty="0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B589EB93-83A1-4AC0-AD7A-4FABF8A486C5}"/>
              </a:ext>
            </a:extLst>
          </p:cNvPr>
          <p:cNvSpPr txBox="1"/>
          <p:nvPr/>
        </p:nvSpPr>
        <p:spPr>
          <a:xfrm>
            <a:off x="7163430" y="5928596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Metronidazol</a:t>
            </a:r>
            <a:endParaRPr lang="tr-TR" sz="14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FFD4AF-4D9A-4B1C-982B-A2D2CBC0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14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/>
          <a:lstStyle/>
          <a:p>
            <a:r>
              <a:rPr lang="en-GB" i="1" dirty="0"/>
              <a:t>Prevotella </a:t>
            </a:r>
            <a:r>
              <a:rPr lang="en-GB" dirty="0"/>
              <a:t>spp.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9E46356-F97C-40B7-8994-489EAD724DB2}"/>
              </a:ext>
            </a:extLst>
          </p:cNvPr>
          <p:cNvGrpSpPr/>
          <p:nvPr/>
        </p:nvGrpSpPr>
        <p:grpSpPr>
          <a:xfrm>
            <a:off x="1547664" y="1484784"/>
            <a:ext cx="1638323" cy="1800000"/>
            <a:chOff x="1547664" y="1629000"/>
            <a:chExt cx="1638323" cy="1800000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949F016-4717-43B9-A47A-E5F5D7D21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629000"/>
              <a:ext cx="1638323" cy="1800000"/>
            </a:xfrm>
            <a:prstGeom prst="rect">
              <a:avLst/>
            </a:prstGeom>
          </p:spPr>
        </p:pic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A45D829C-A455-442A-8AE8-5B2C2A7C45F9}"/>
                </a:ext>
              </a:extLst>
            </p:cNvPr>
            <p:cNvGrpSpPr>
              <a:grpSpLocks/>
            </p:cNvGrpSpPr>
            <p:nvPr/>
          </p:nvGrpSpPr>
          <p:grpSpPr bwMode="auto">
            <a:xfrm rot="9957173">
              <a:off x="2432087" y="2188205"/>
              <a:ext cx="390236" cy="711265"/>
              <a:chOff x="527" y="1749"/>
              <a:chExt cx="136" cy="453"/>
            </a:xfrm>
          </p:grpSpPr>
          <p:sp>
            <p:nvSpPr>
              <p:cNvPr id="30" name="Arc 15">
                <a:extLst>
                  <a:ext uri="{FF2B5EF4-FFF2-40B4-BE49-F238E27FC236}">
                    <a16:creationId xmlns:a16="http://schemas.microsoft.com/office/drawing/2014/main" id="{C89A1E58-844D-4235-B8EF-E6934D817E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" name="Arc 16">
                <a:extLst>
                  <a:ext uri="{FF2B5EF4-FFF2-40B4-BE49-F238E27FC236}">
                    <a16:creationId xmlns:a16="http://schemas.microsoft.com/office/drawing/2014/main" id="{4B6CA093-AD91-48B2-B141-9EB296A5B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014D4BFD-38F6-4C58-B917-CFC66AF2C374}"/>
              </a:ext>
            </a:extLst>
          </p:cNvPr>
          <p:cNvGrpSpPr/>
          <p:nvPr/>
        </p:nvGrpSpPr>
        <p:grpSpPr>
          <a:xfrm>
            <a:off x="4902575" y="4005064"/>
            <a:ext cx="1669803" cy="1800000"/>
            <a:chOff x="4902575" y="4005064"/>
            <a:chExt cx="1669803" cy="18000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925692B-5E70-4AC9-B369-E36855A9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575" y="4005064"/>
              <a:ext cx="1669803" cy="1800000"/>
            </a:xfrm>
            <a:prstGeom prst="rect">
              <a:avLst/>
            </a:prstGeom>
          </p:spPr>
        </p:pic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5F83EBB1-9353-4CAA-AD35-ABDD1DE7A4B4}"/>
                </a:ext>
              </a:extLst>
            </p:cNvPr>
            <p:cNvGrpSpPr>
              <a:grpSpLocks/>
            </p:cNvGrpSpPr>
            <p:nvPr/>
          </p:nvGrpSpPr>
          <p:grpSpPr bwMode="auto">
            <a:xfrm rot="10457220">
              <a:off x="5821183" y="4579941"/>
              <a:ext cx="394257" cy="725785"/>
              <a:chOff x="527" y="1749"/>
              <a:chExt cx="136" cy="453"/>
            </a:xfrm>
          </p:grpSpPr>
          <p:sp>
            <p:nvSpPr>
              <p:cNvPr id="42" name="Arc 15">
                <a:extLst>
                  <a:ext uri="{FF2B5EF4-FFF2-40B4-BE49-F238E27FC236}">
                    <a16:creationId xmlns:a16="http://schemas.microsoft.com/office/drawing/2014/main" id="{A731553A-D274-4FE1-BDAC-3215AD639E1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Arc 16">
                <a:extLst>
                  <a:ext uri="{FF2B5EF4-FFF2-40B4-BE49-F238E27FC236}">
                    <a16:creationId xmlns:a16="http://schemas.microsoft.com/office/drawing/2014/main" id="{4D7D685D-BCF6-4E16-8DF0-35787D7CF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A92D8E52-2180-4FB0-AA11-F06D491EFAFF}"/>
              </a:ext>
            </a:extLst>
          </p:cNvPr>
          <p:cNvGrpSpPr/>
          <p:nvPr/>
        </p:nvGrpSpPr>
        <p:grpSpPr>
          <a:xfrm>
            <a:off x="2555776" y="4005064"/>
            <a:ext cx="1548813" cy="1800000"/>
            <a:chOff x="2555776" y="4005064"/>
            <a:chExt cx="1548813" cy="18000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C06D444-10F5-4ABA-9253-B355A71F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005064"/>
              <a:ext cx="1548813" cy="1800000"/>
            </a:xfrm>
            <a:prstGeom prst="rect">
              <a:avLst/>
            </a:prstGeom>
          </p:spPr>
        </p:pic>
        <p:grpSp>
          <p:nvGrpSpPr>
            <p:cNvPr id="51" name="Group 14">
              <a:extLst>
                <a:ext uri="{FF2B5EF4-FFF2-40B4-BE49-F238E27FC236}">
                  <a16:creationId xmlns:a16="http://schemas.microsoft.com/office/drawing/2014/main" id="{BB4AED65-B639-499E-A861-607AA0A6663E}"/>
                </a:ext>
              </a:extLst>
            </p:cNvPr>
            <p:cNvGrpSpPr>
              <a:grpSpLocks/>
            </p:cNvGrpSpPr>
            <p:nvPr/>
          </p:nvGrpSpPr>
          <p:grpSpPr bwMode="auto">
            <a:xfrm rot="12848127">
              <a:off x="3433184" y="4785820"/>
              <a:ext cx="385540" cy="810480"/>
              <a:chOff x="527" y="1749"/>
              <a:chExt cx="136" cy="453"/>
            </a:xfrm>
          </p:grpSpPr>
          <p:sp>
            <p:nvSpPr>
              <p:cNvPr id="52" name="Arc 15">
                <a:extLst>
                  <a:ext uri="{FF2B5EF4-FFF2-40B4-BE49-F238E27FC236}">
                    <a16:creationId xmlns:a16="http://schemas.microsoft.com/office/drawing/2014/main" id="{7AADF985-57A8-4855-A936-E4C538A90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" name="Arc 16">
                <a:extLst>
                  <a:ext uri="{FF2B5EF4-FFF2-40B4-BE49-F238E27FC236}">
                    <a16:creationId xmlns:a16="http://schemas.microsoft.com/office/drawing/2014/main" id="{176F9622-2C6C-4A35-90D5-8688847E2FF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F5E6DD82-8C5C-4F6D-ADCC-B8D20A1A4F8A}"/>
              </a:ext>
            </a:extLst>
          </p:cNvPr>
          <p:cNvGrpSpPr/>
          <p:nvPr/>
        </p:nvGrpSpPr>
        <p:grpSpPr>
          <a:xfrm>
            <a:off x="3772633" y="1484784"/>
            <a:ext cx="1598734" cy="1800000"/>
            <a:chOff x="3772633" y="1629000"/>
            <a:chExt cx="1598734" cy="180000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4693C79-1707-4CA3-9048-CF64FA3B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633" y="1629000"/>
              <a:ext cx="1598734" cy="1800000"/>
            </a:xfrm>
            <a:prstGeom prst="rect">
              <a:avLst/>
            </a:prstGeom>
          </p:spPr>
        </p:pic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id="{FEAE5466-FFBF-41CF-8A9F-B133A9FA0741}"/>
                </a:ext>
              </a:extLst>
            </p:cNvPr>
            <p:cNvGrpSpPr>
              <a:grpSpLocks/>
            </p:cNvGrpSpPr>
            <p:nvPr/>
          </p:nvGrpSpPr>
          <p:grpSpPr bwMode="auto">
            <a:xfrm rot="9957173">
              <a:off x="4734054" y="2146665"/>
              <a:ext cx="378822" cy="756587"/>
              <a:chOff x="527" y="1749"/>
              <a:chExt cx="136" cy="453"/>
            </a:xfrm>
          </p:grpSpPr>
          <p:sp>
            <p:nvSpPr>
              <p:cNvPr id="55" name="Arc 15">
                <a:extLst>
                  <a:ext uri="{FF2B5EF4-FFF2-40B4-BE49-F238E27FC236}">
                    <a16:creationId xmlns:a16="http://schemas.microsoft.com/office/drawing/2014/main" id="{5EF27605-03C2-4A9E-A2C1-57C845DA78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" name="Arc 16">
                <a:extLst>
                  <a:ext uri="{FF2B5EF4-FFF2-40B4-BE49-F238E27FC236}">
                    <a16:creationId xmlns:a16="http://schemas.microsoft.com/office/drawing/2014/main" id="{ABA689C9-3D25-43A3-8E5E-5CA0CAA7A37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A2BDF722-E1C7-4812-B5E3-F70FA1383262}"/>
              </a:ext>
            </a:extLst>
          </p:cNvPr>
          <p:cNvGrpSpPr/>
          <p:nvPr/>
        </p:nvGrpSpPr>
        <p:grpSpPr>
          <a:xfrm>
            <a:off x="6012160" y="1484784"/>
            <a:ext cx="1622029" cy="1800000"/>
            <a:chOff x="6012160" y="1629000"/>
            <a:chExt cx="1622029" cy="18000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9A2AAB0D-0C4C-4C3A-AA4E-AD9E0997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629000"/>
              <a:ext cx="1622029" cy="1800000"/>
            </a:xfrm>
            <a:prstGeom prst="rect">
              <a:avLst/>
            </a:prstGeom>
          </p:spPr>
        </p:pic>
        <p:grpSp>
          <p:nvGrpSpPr>
            <p:cNvPr id="57" name="Group 14">
              <a:extLst>
                <a:ext uri="{FF2B5EF4-FFF2-40B4-BE49-F238E27FC236}">
                  <a16:creationId xmlns:a16="http://schemas.microsoft.com/office/drawing/2014/main" id="{094E01A5-7C0A-4643-AE7B-3CBF0704B69C}"/>
                </a:ext>
              </a:extLst>
            </p:cNvPr>
            <p:cNvGrpSpPr>
              <a:grpSpLocks/>
            </p:cNvGrpSpPr>
            <p:nvPr/>
          </p:nvGrpSpPr>
          <p:grpSpPr bwMode="auto">
            <a:xfrm rot="14249711">
              <a:off x="6869769" y="2495831"/>
              <a:ext cx="385540" cy="872487"/>
              <a:chOff x="527" y="1749"/>
              <a:chExt cx="136" cy="453"/>
            </a:xfrm>
          </p:grpSpPr>
          <p:sp>
            <p:nvSpPr>
              <p:cNvPr id="58" name="Arc 15">
                <a:extLst>
                  <a:ext uri="{FF2B5EF4-FFF2-40B4-BE49-F238E27FC236}">
                    <a16:creationId xmlns:a16="http://schemas.microsoft.com/office/drawing/2014/main" id="{F89929B4-4E69-4C76-BA29-82AB3FBA73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9" name="Arc 16">
                <a:extLst>
                  <a:ext uri="{FF2B5EF4-FFF2-40B4-BE49-F238E27FC236}">
                    <a16:creationId xmlns:a16="http://schemas.microsoft.com/office/drawing/2014/main" id="{33F2246B-D1B9-441C-8B78-788A2FCD06B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36" name="textruta 35">
            <a:extLst>
              <a:ext uri="{FF2B5EF4-FFF2-40B4-BE49-F238E27FC236}">
                <a16:creationId xmlns:a16="http://schemas.microsoft.com/office/drawing/2014/main" id="{97AB2EB2-654D-4CDC-97DA-B7AE0097F6CC}"/>
              </a:ext>
            </a:extLst>
          </p:cNvPr>
          <p:cNvSpPr txBox="1"/>
          <p:nvPr/>
        </p:nvSpPr>
        <p:spPr>
          <a:xfrm>
            <a:off x="1648868" y="340492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C8BBDD9-48A6-4444-AC42-8EA872F6BBA7}"/>
              </a:ext>
            </a:extLst>
          </p:cNvPr>
          <p:cNvSpPr txBox="1"/>
          <p:nvPr/>
        </p:nvSpPr>
        <p:spPr>
          <a:xfrm>
            <a:off x="3560285" y="3409055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51127818-801C-47CA-AADF-689E880AF98A}"/>
              </a:ext>
            </a:extLst>
          </p:cNvPr>
          <p:cNvSpPr txBox="1"/>
          <p:nvPr/>
        </p:nvSpPr>
        <p:spPr>
          <a:xfrm>
            <a:off x="6313867" y="3404923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A174160-816B-4884-8297-E47428F8C0CF}"/>
              </a:ext>
            </a:extLst>
          </p:cNvPr>
          <p:cNvSpPr txBox="1"/>
          <p:nvPr/>
        </p:nvSpPr>
        <p:spPr>
          <a:xfrm>
            <a:off x="5076056" y="591663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Metronidazol</a:t>
            </a:r>
            <a:endParaRPr lang="tr-TR" sz="14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E780E38A-7D83-4278-8E0B-2A39FEAC4213}"/>
              </a:ext>
            </a:extLst>
          </p:cNvPr>
          <p:cNvSpPr txBox="1"/>
          <p:nvPr/>
        </p:nvSpPr>
        <p:spPr>
          <a:xfrm>
            <a:off x="2718952" y="5914476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Klindamisin</a:t>
            </a:r>
            <a:endParaRPr lang="en-GB" sz="1400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B0ADAFD-869C-4D53-8F1A-50890A40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48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Fusobacterium necrophorum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EBC66C6-B700-4A17-9A3F-4BAA01A04457}"/>
              </a:ext>
            </a:extLst>
          </p:cNvPr>
          <p:cNvGrpSpPr/>
          <p:nvPr/>
        </p:nvGrpSpPr>
        <p:grpSpPr>
          <a:xfrm>
            <a:off x="2677772" y="4021726"/>
            <a:ext cx="1709646" cy="1800000"/>
            <a:chOff x="4792544" y="3789040"/>
            <a:chExt cx="1709646" cy="18000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A8A82F4-288A-46A8-A868-DC29B618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544" y="3789040"/>
              <a:ext cx="1709646" cy="1800000"/>
            </a:xfrm>
            <a:prstGeom prst="rect">
              <a:avLst/>
            </a:prstGeom>
          </p:spPr>
        </p:pic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F8405BC9-A93B-4E95-8FF2-44A963207380}"/>
                </a:ext>
              </a:extLst>
            </p:cNvPr>
            <p:cNvGrpSpPr>
              <a:grpSpLocks/>
            </p:cNvGrpSpPr>
            <p:nvPr/>
          </p:nvGrpSpPr>
          <p:grpSpPr bwMode="auto">
            <a:xfrm rot="12848127">
              <a:off x="5806759" y="4561765"/>
              <a:ext cx="385540" cy="810480"/>
              <a:chOff x="527" y="1749"/>
              <a:chExt cx="136" cy="453"/>
            </a:xfrm>
          </p:grpSpPr>
          <p:sp>
            <p:nvSpPr>
              <p:cNvPr id="33" name="Arc 15">
                <a:extLst>
                  <a:ext uri="{FF2B5EF4-FFF2-40B4-BE49-F238E27FC236}">
                    <a16:creationId xmlns:a16="http://schemas.microsoft.com/office/drawing/2014/main" id="{F6756BC6-EBBE-46C9-981D-CA040B26B2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4" name="Arc 16">
                <a:extLst>
                  <a:ext uri="{FF2B5EF4-FFF2-40B4-BE49-F238E27FC236}">
                    <a16:creationId xmlns:a16="http://schemas.microsoft.com/office/drawing/2014/main" id="{52F3CBEF-1B77-4110-BF17-D9E868F81BC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4FAFA208-2E10-4456-A0F7-4CE9EBEA9BBC}"/>
              </a:ext>
            </a:extLst>
          </p:cNvPr>
          <p:cNvGrpSpPr/>
          <p:nvPr/>
        </p:nvGrpSpPr>
        <p:grpSpPr>
          <a:xfrm>
            <a:off x="4788039" y="4021621"/>
            <a:ext cx="1653516" cy="1800000"/>
            <a:chOff x="6884906" y="3789040"/>
            <a:chExt cx="1653516" cy="18000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8251A93-1A1B-45E5-AD74-C7067D259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906" y="3789040"/>
              <a:ext cx="1653516" cy="1800000"/>
            </a:xfrm>
            <a:prstGeom prst="rect">
              <a:avLst/>
            </a:prstGeom>
          </p:spPr>
        </p:pic>
        <p:grpSp>
          <p:nvGrpSpPr>
            <p:cNvPr id="35" name="Group 14">
              <a:extLst>
                <a:ext uri="{FF2B5EF4-FFF2-40B4-BE49-F238E27FC236}">
                  <a16:creationId xmlns:a16="http://schemas.microsoft.com/office/drawing/2014/main" id="{F3D5D8D9-5204-46C7-9BB4-67132FF70ACE}"/>
                </a:ext>
              </a:extLst>
            </p:cNvPr>
            <p:cNvGrpSpPr>
              <a:grpSpLocks/>
            </p:cNvGrpSpPr>
            <p:nvPr/>
          </p:nvGrpSpPr>
          <p:grpSpPr bwMode="auto">
            <a:xfrm rot="12848127">
              <a:off x="7877819" y="4556402"/>
              <a:ext cx="385540" cy="810480"/>
              <a:chOff x="527" y="1749"/>
              <a:chExt cx="136" cy="453"/>
            </a:xfrm>
          </p:grpSpPr>
          <p:sp>
            <p:nvSpPr>
              <p:cNvPr id="36" name="Arc 15">
                <a:extLst>
                  <a:ext uri="{FF2B5EF4-FFF2-40B4-BE49-F238E27FC236}">
                    <a16:creationId xmlns:a16="http://schemas.microsoft.com/office/drawing/2014/main" id="{AC5DA941-1B14-4C27-A90B-A2745C544C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7" name="Arc 16">
                <a:extLst>
                  <a:ext uri="{FF2B5EF4-FFF2-40B4-BE49-F238E27FC236}">
                    <a16:creationId xmlns:a16="http://schemas.microsoft.com/office/drawing/2014/main" id="{714B46A3-9C7C-447E-B280-64FD546FE4A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96138C06-A172-4548-8747-6A04DE1A1E85}"/>
              </a:ext>
            </a:extLst>
          </p:cNvPr>
          <p:cNvGrpSpPr/>
          <p:nvPr/>
        </p:nvGrpSpPr>
        <p:grpSpPr>
          <a:xfrm>
            <a:off x="4763499" y="1484784"/>
            <a:ext cx="1710587" cy="1800000"/>
            <a:chOff x="4792074" y="1629000"/>
            <a:chExt cx="1710587" cy="1800000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A235B62-FECD-4A48-A8BD-524850C0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74" y="1629000"/>
              <a:ext cx="1710587" cy="1800000"/>
            </a:xfrm>
            <a:prstGeom prst="rect">
              <a:avLst/>
            </a:prstGeom>
          </p:spPr>
        </p:pic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7FADFF1F-B3C4-496B-AF09-F98F176CF4EC}"/>
                </a:ext>
              </a:extLst>
            </p:cNvPr>
            <p:cNvGrpSpPr>
              <a:grpSpLocks/>
            </p:cNvGrpSpPr>
            <p:nvPr/>
          </p:nvGrpSpPr>
          <p:grpSpPr bwMode="auto">
            <a:xfrm rot="13303901">
              <a:off x="5761135" y="2418746"/>
              <a:ext cx="385540" cy="810480"/>
              <a:chOff x="527" y="1749"/>
              <a:chExt cx="136" cy="453"/>
            </a:xfrm>
          </p:grpSpPr>
          <p:sp>
            <p:nvSpPr>
              <p:cNvPr id="45" name="Arc 15">
                <a:extLst>
                  <a:ext uri="{FF2B5EF4-FFF2-40B4-BE49-F238E27FC236}">
                    <a16:creationId xmlns:a16="http://schemas.microsoft.com/office/drawing/2014/main" id="{40413DCB-CEA5-4C1E-AE98-50DBD86AB9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" name="Arc 16">
                <a:extLst>
                  <a:ext uri="{FF2B5EF4-FFF2-40B4-BE49-F238E27FC236}">
                    <a16:creationId xmlns:a16="http://schemas.microsoft.com/office/drawing/2014/main" id="{828E2B64-E79F-4C3F-A0BE-2537C029667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3BAF9905-E49C-4631-9F5C-26DADD3964E9}"/>
              </a:ext>
            </a:extLst>
          </p:cNvPr>
          <p:cNvGrpSpPr/>
          <p:nvPr/>
        </p:nvGrpSpPr>
        <p:grpSpPr>
          <a:xfrm>
            <a:off x="6822775" y="1493284"/>
            <a:ext cx="1701741" cy="1800000"/>
            <a:chOff x="6884906" y="1629000"/>
            <a:chExt cx="1701741" cy="1800000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485BBF30-800E-4345-B5A6-4CA104DB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906" y="1629000"/>
              <a:ext cx="1701741" cy="1800000"/>
            </a:xfrm>
            <a:prstGeom prst="rect">
              <a:avLst/>
            </a:prstGeom>
          </p:spPr>
        </p:pic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17B17712-1B93-46C7-93BB-43EE5E4631EA}"/>
                </a:ext>
              </a:extLst>
            </p:cNvPr>
            <p:cNvGrpSpPr>
              <a:grpSpLocks/>
            </p:cNvGrpSpPr>
            <p:nvPr/>
          </p:nvGrpSpPr>
          <p:grpSpPr bwMode="auto">
            <a:xfrm rot="19197148">
              <a:off x="7221607" y="2536664"/>
              <a:ext cx="189637" cy="673379"/>
              <a:chOff x="527" y="1749"/>
              <a:chExt cx="136" cy="453"/>
            </a:xfrm>
          </p:grpSpPr>
          <p:sp>
            <p:nvSpPr>
              <p:cNvPr id="48" name="Arc 15">
                <a:extLst>
                  <a:ext uri="{FF2B5EF4-FFF2-40B4-BE49-F238E27FC236}">
                    <a16:creationId xmlns:a16="http://schemas.microsoft.com/office/drawing/2014/main" id="{590B1BA9-34CA-460A-B753-078F308D526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9" name="Arc 16">
                <a:extLst>
                  <a:ext uri="{FF2B5EF4-FFF2-40B4-BE49-F238E27FC236}">
                    <a16:creationId xmlns:a16="http://schemas.microsoft.com/office/drawing/2014/main" id="{D8B520CB-25F4-465D-9CB6-9AD3C1C38EE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15921996-24C2-4A9F-A5DD-4E00013F38AC}"/>
              </a:ext>
            </a:extLst>
          </p:cNvPr>
          <p:cNvGrpSpPr/>
          <p:nvPr/>
        </p:nvGrpSpPr>
        <p:grpSpPr>
          <a:xfrm>
            <a:off x="595453" y="1484784"/>
            <a:ext cx="1702468" cy="1800000"/>
            <a:chOff x="557353" y="1629000"/>
            <a:chExt cx="1702468" cy="18000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52705DF-3E63-47DC-8A99-A80A821E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3" y="1629000"/>
              <a:ext cx="1702468" cy="1800000"/>
            </a:xfrm>
            <a:prstGeom prst="rect">
              <a:avLst/>
            </a:prstGeom>
          </p:spPr>
        </p:pic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id="{C9C5252B-9001-41E6-9D4E-27AB446229AB}"/>
                </a:ext>
              </a:extLst>
            </p:cNvPr>
            <p:cNvGrpSpPr>
              <a:grpSpLocks/>
            </p:cNvGrpSpPr>
            <p:nvPr/>
          </p:nvGrpSpPr>
          <p:grpSpPr bwMode="auto">
            <a:xfrm rot="10358774">
              <a:off x="1533563" y="2145035"/>
              <a:ext cx="363796" cy="760151"/>
              <a:chOff x="527" y="1749"/>
              <a:chExt cx="136" cy="453"/>
            </a:xfrm>
          </p:grpSpPr>
          <p:sp>
            <p:nvSpPr>
              <p:cNvPr id="51" name="Arc 15">
                <a:extLst>
                  <a:ext uri="{FF2B5EF4-FFF2-40B4-BE49-F238E27FC236}">
                    <a16:creationId xmlns:a16="http://schemas.microsoft.com/office/drawing/2014/main" id="{E272D36E-EFE1-4D4A-8BBA-FB13D5906D2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" name="Arc 16">
                <a:extLst>
                  <a:ext uri="{FF2B5EF4-FFF2-40B4-BE49-F238E27FC236}">
                    <a16:creationId xmlns:a16="http://schemas.microsoft.com/office/drawing/2014/main" id="{E58B5CF6-47FD-48EC-91D4-748BBD46086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3049C32E-EAB8-4C1C-A643-61D2DCA015B0}"/>
              </a:ext>
            </a:extLst>
          </p:cNvPr>
          <p:cNvGrpSpPr/>
          <p:nvPr/>
        </p:nvGrpSpPr>
        <p:grpSpPr>
          <a:xfrm>
            <a:off x="2647250" y="1484784"/>
            <a:ext cx="1766920" cy="1800000"/>
            <a:chOff x="2585008" y="1629000"/>
            <a:chExt cx="1766920" cy="1800000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8DE9D70-4B5C-49A7-9D30-E6347F72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08" y="1629000"/>
              <a:ext cx="1766920" cy="1800000"/>
            </a:xfrm>
            <a:prstGeom prst="rect">
              <a:avLst/>
            </a:prstGeom>
          </p:spPr>
        </p:pic>
        <p:grpSp>
          <p:nvGrpSpPr>
            <p:cNvPr id="53" name="Group 14">
              <a:extLst>
                <a:ext uri="{FF2B5EF4-FFF2-40B4-BE49-F238E27FC236}">
                  <a16:creationId xmlns:a16="http://schemas.microsoft.com/office/drawing/2014/main" id="{E18B81C7-9E09-4CB5-81C9-422D0E62AE32}"/>
                </a:ext>
              </a:extLst>
            </p:cNvPr>
            <p:cNvGrpSpPr>
              <a:grpSpLocks/>
            </p:cNvGrpSpPr>
            <p:nvPr/>
          </p:nvGrpSpPr>
          <p:grpSpPr bwMode="auto">
            <a:xfrm rot="10358774">
              <a:off x="3562594" y="2178461"/>
              <a:ext cx="363796" cy="703477"/>
              <a:chOff x="527" y="1749"/>
              <a:chExt cx="136" cy="453"/>
            </a:xfrm>
          </p:grpSpPr>
          <p:sp>
            <p:nvSpPr>
              <p:cNvPr id="54" name="Arc 15">
                <a:extLst>
                  <a:ext uri="{FF2B5EF4-FFF2-40B4-BE49-F238E27FC236}">
                    <a16:creationId xmlns:a16="http://schemas.microsoft.com/office/drawing/2014/main" id="{B11C7993-C3E6-48A5-A848-1A3F278D60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Arc 16">
                <a:extLst>
                  <a:ext uri="{FF2B5EF4-FFF2-40B4-BE49-F238E27FC236}">
                    <a16:creationId xmlns:a16="http://schemas.microsoft.com/office/drawing/2014/main" id="{E9723748-D1CC-42BC-A445-6AB6BE3F70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4325EB31-8346-4359-99C8-77522ABCF57C}"/>
              </a:ext>
            </a:extLst>
          </p:cNvPr>
          <p:cNvGrpSpPr/>
          <p:nvPr/>
        </p:nvGrpSpPr>
        <p:grpSpPr>
          <a:xfrm>
            <a:off x="514987" y="4006646"/>
            <a:ext cx="1863400" cy="1800000"/>
            <a:chOff x="6049008" y="1629000"/>
            <a:chExt cx="1863400" cy="1800000"/>
          </a:xfrm>
        </p:grpSpPr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DD309760-4E6C-4694-99F3-BDA36A23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008" y="1629000"/>
              <a:ext cx="1863400" cy="1800000"/>
            </a:xfrm>
            <a:prstGeom prst="rect">
              <a:avLst/>
            </a:prstGeom>
          </p:spPr>
        </p:pic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31A42C25-2C09-4877-B737-C756438224BB}"/>
                </a:ext>
              </a:extLst>
            </p:cNvPr>
            <p:cNvGrpSpPr>
              <a:grpSpLocks/>
            </p:cNvGrpSpPr>
            <p:nvPr/>
          </p:nvGrpSpPr>
          <p:grpSpPr bwMode="auto">
            <a:xfrm rot="12823907">
              <a:off x="7122028" y="2345685"/>
              <a:ext cx="443873" cy="919435"/>
              <a:chOff x="527" y="1749"/>
              <a:chExt cx="136" cy="453"/>
            </a:xfrm>
          </p:grpSpPr>
          <p:sp>
            <p:nvSpPr>
              <p:cNvPr id="59" name="Arc 15">
                <a:extLst>
                  <a:ext uri="{FF2B5EF4-FFF2-40B4-BE49-F238E27FC236}">
                    <a16:creationId xmlns:a16="http://schemas.microsoft.com/office/drawing/2014/main" id="{F5C55C64-B67D-4CD7-B88E-E054FBE729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0" name="Arc 16">
                <a:extLst>
                  <a:ext uri="{FF2B5EF4-FFF2-40B4-BE49-F238E27FC236}">
                    <a16:creationId xmlns:a16="http://schemas.microsoft.com/office/drawing/2014/main" id="{1F50D6B4-F797-4E2F-A993-C5000FEDD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B9C33F82-6B4E-406D-90F4-5F8EFBF27FE3}"/>
              </a:ext>
            </a:extLst>
          </p:cNvPr>
          <p:cNvGrpSpPr/>
          <p:nvPr/>
        </p:nvGrpSpPr>
        <p:grpSpPr>
          <a:xfrm>
            <a:off x="6711180" y="4006646"/>
            <a:ext cx="1924929" cy="1800000"/>
            <a:chOff x="2395591" y="3801770"/>
            <a:chExt cx="1924929" cy="1800000"/>
          </a:xfrm>
        </p:grpSpPr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77A3A07E-0DB0-4DF4-9E0B-3B946B17B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591" y="3801770"/>
              <a:ext cx="1924929" cy="1800000"/>
            </a:xfrm>
            <a:prstGeom prst="rect">
              <a:avLst/>
            </a:prstGeom>
          </p:spPr>
        </p:pic>
        <p:grpSp>
          <p:nvGrpSpPr>
            <p:cNvPr id="63" name="Group 14">
              <a:extLst>
                <a:ext uri="{FF2B5EF4-FFF2-40B4-BE49-F238E27FC236}">
                  <a16:creationId xmlns:a16="http://schemas.microsoft.com/office/drawing/2014/main" id="{3413C49A-E10A-494B-A199-19AD9CF1E921}"/>
                </a:ext>
              </a:extLst>
            </p:cNvPr>
            <p:cNvGrpSpPr>
              <a:grpSpLocks/>
            </p:cNvGrpSpPr>
            <p:nvPr/>
          </p:nvGrpSpPr>
          <p:grpSpPr bwMode="auto">
            <a:xfrm rot="12170162">
              <a:off x="3765947" y="4528439"/>
              <a:ext cx="288553" cy="795085"/>
              <a:chOff x="527" y="1749"/>
              <a:chExt cx="136" cy="453"/>
            </a:xfrm>
          </p:grpSpPr>
          <p:sp>
            <p:nvSpPr>
              <p:cNvPr id="64" name="Arc 15">
                <a:extLst>
                  <a:ext uri="{FF2B5EF4-FFF2-40B4-BE49-F238E27FC236}">
                    <a16:creationId xmlns:a16="http://schemas.microsoft.com/office/drawing/2014/main" id="{E0E05F86-30F5-4191-8D03-2FF71AE2D59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5" name="Arc 16">
                <a:extLst>
                  <a:ext uri="{FF2B5EF4-FFF2-40B4-BE49-F238E27FC236}">
                    <a16:creationId xmlns:a16="http://schemas.microsoft.com/office/drawing/2014/main" id="{B1D3FBEC-BFB3-4064-9B1A-EB25F366C8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FFB2152A-D01D-4954-8917-4770AA570AFF}"/>
              </a:ext>
            </a:extLst>
          </p:cNvPr>
          <p:cNvSpPr txBox="1"/>
          <p:nvPr/>
        </p:nvSpPr>
        <p:spPr>
          <a:xfrm>
            <a:off x="712764" y="340492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21062CEC-DC47-425F-B044-B464E78C953A}"/>
              </a:ext>
            </a:extLst>
          </p:cNvPr>
          <p:cNvSpPr txBox="1"/>
          <p:nvPr/>
        </p:nvSpPr>
        <p:spPr>
          <a:xfrm>
            <a:off x="2800996" y="340492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7F855F8F-3E71-47DA-86EC-9C6A1BD17A9D}"/>
              </a:ext>
            </a:extLst>
          </p:cNvPr>
          <p:cNvSpPr txBox="1"/>
          <p:nvPr/>
        </p:nvSpPr>
        <p:spPr>
          <a:xfrm>
            <a:off x="4615387" y="3405495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086CA2C6-A77D-4276-84CD-AFF4F7E82FFF}"/>
              </a:ext>
            </a:extLst>
          </p:cNvPr>
          <p:cNvSpPr txBox="1"/>
          <p:nvPr/>
        </p:nvSpPr>
        <p:spPr>
          <a:xfrm>
            <a:off x="6725094" y="3403268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FB0A680B-0600-49D3-805C-74B791F5EA94}"/>
              </a:ext>
            </a:extLst>
          </p:cNvPr>
          <p:cNvSpPr txBox="1"/>
          <p:nvPr/>
        </p:nvSpPr>
        <p:spPr>
          <a:xfrm>
            <a:off x="849020" y="592684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558D03F0-77A6-49EB-A7C2-597BBA326E49}"/>
              </a:ext>
            </a:extLst>
          </p:cNvPr>
          <p:cNvSpPr txBox="1"/>
          <p:nvPr/>
        </p:nvSpPr>
        <p:spPr>
          <a:xfrm>
            <a:off x="2974406" y="5926842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Klindamisin</a:t>
            </a:r>
            <a:endParaRPr lang="en-GB" sz="1400" dirty="0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8A868D48-9BFC-414E-B760-CC3F1F3F75A6}"/>
              </a:ext>
            </a:extLst>
          </p:cNvPr>
          <p:cNvSpPr txBox="1"/>
          <p:nvPr/>
        </p:nvSpPr>
        <p:spPr>
          <a:xfrm>
            <a:off x="4954827" y="5926842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Metronidazol</a:t>
            </a:r>
            <a:endParaRPr lang="tr-TR" sz="1400" dirty="0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71DA075F-5067-4202-A2FA-8C881DA5F851}"/>
              </a:ext>
            </a:extLst>
          </p:cNvPr>
          <p:cNvSpPr txBox="1"/>
          <p:nvPr/>
        </p:nvSpPr>
        <p:spPr>
          <a:xfrm>
            <a:off x="6889328" y="5896954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Metronidazol</a:t>
            </a:r>
            <a:endParaRPr lang="tr-TR" sz="14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8FA18D-2F9D-4B32-B65B-46AE94F8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03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Clostridium perfringens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438ABD9-0BA8-45FD-9A2C-DC722655A018}"/>
              </a:ext>
            </a:extLst>
          </p:cNvPr>
          <p:cNvGrpSpPr/>
          <p:nvPr/>
        </p:nvGrpSpPr>
        <p:grpSpPr>
          <a:xfrm>
            <a:off x="4741569" y="3990212"/>
            <a:ext cx="1695008" cy="1800000"/>
            <a:chOff x="1646415" y="3792226"/>
            <a:chExt cx="1695008" cy="1800000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CBD6CBC2-54EF-4FB1-834D-8A133B698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415" y="3792226"/>
              <a:ext cx="1695008" cy="1800000"/>
            </a:xfrm>
            <a:prstGeom prst="rect">
              <a:avLst/>
            </a:prstGeom>
          </p:spPr>
        </p:pic>
        <p:sp>
          <p:nvSpPr>
            <p:cNvPr id="43" name="Arc 18">
              <a:extLst>
                <a:ext uri="{FF2B5EF4-FFF2-40B4-BE49-F238E27FC236}">
                  <a16:creationId xmlns:a16="http://schemas.microsoft.com/office/drawing/2014/main" id="{3F922A54-FA53-4A56-95AB-A0351DD205DC}"/>
                </a:ext>
              </a:extLst>
            </p:cNvPr>
            <p:cNvSpPr>
              <a:spLocks/>
            </p:cNvSpPr>
            <p:nvPr/>
          </p:nvSpPr>
          <p:spPr bwMode="auto">
            <a:xfrm rot="8517394" flipH="1">
              <a:off x="2524686" y="4640207"/>
              <a:ext cx="196784" cy="15400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" name="Arc 19">
              <a:extLst>
                <a:ext uri="{FF2B5EF4-FFF2-40B4-BE49-F238E27FC236}">
                  <a16:creationId xmlns:a16="http://schemas.microsoft.com/office/drawing/2014/main" id="{62EA446B-9378-43C7-9DE3-A63F979E7FD5}"/>
                </a:ext>
              </a:extLst>
            </p:cNvPr>
            <p:cNvSpPr>
              <a:spLocks/>
            </p:cNvSpPr>
            <p:nvPr/>
          </p:nvSpPr>
          <p:spPr bwMode="auto">
            <a:xfrm rot="8517394" flipH="1" flipV="1">
              <a:off x="2433480" y="4523650"/>
              <a:ext cx="196784" cy="15400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890BB168-2378-401A-9470-BC45B898CB92}"/>
              </a:ext>
            </a:extLst>
          </p:cNvPr>
          <p:cNvGrpSpPr/>
          <p:nvPr/>
        </p:nvGrpSpPr>
        <p:grpSpPr>
          <a:xfrm>
            <a:off x="602107" y="1477377"/>
            <a:ext cx="1709078" cy="1800000"/>
            <a:chOff x="644108" y="1629660"/>
            <a:chExt cx="1709078" cy="18000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8C18A8AB-F98E-4702-AAE4-720EC4CFF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08" y="1629660"/>
              <a:ext cx="1709078" cy="1800000"/>
            </a:xfrm>
            <a:prstGeom prst="rect">
              <a:avLst/>
            </a:prstGeom>
          </p:spPr>
        </p:pic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42092EDF-FB44-46D0-ABA2-CEFC7736CFAE}"/>
                </a:ext>
              </a:extLst>
            </p:cNvPr>
            <p:cNvGrpSpPr/>
            <p:nvPr/>
          </p:nvGrpSpPr>
          <p:grpSpPr>
            <a:xfrm>
              <a:off x="1316044" y="1987204"/>
              <a:ext cx="746564" cy="648270"/>
              <a:chOff x="1370362" y="1987204"/>
              <a:chExt cx="746564" cy="648270"/>
            </a:xfrm>
          </p:grpSpPr>
          <p:sp>
            <p:nvSpPr>
              <p:cNvPr id="52" name="Arc 18">
                <a:extLst>
                  <a:ext uri="{FF2B5EF4-FFF2-40B4-BE49-F238E27FC236}">
                    <a16:creationId xmlns:a16="http://schemas.microsoft.com/office/drawing/2014/main" id="{3774208F-6FF5-40FF-A9CB-D8478CEA465D}"/>
                  </a:ext>
                </a:extLst>
              </p:cNvPr>
              <p:cNvSpPr>
                <a:spLocks/>
              </p:cNvSpPr>
              <p:nvPr/>
            </p:nvSpPr>
            <p:spPr bwMode="auto">
              <a:xfrm rot="7305034" flipH="1">
                <a:off x="1691259" y="2209807"/>
                <a:ext cx="440506" cy="410828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" name="Arc 19">
                <a:extLst>
                  <a:ext uri="{FF2B5EF4-FFF2-40B4-BE49-F238E27FC236}">
                    <a16:creationId xmlns:a16="http://schemas.microsoft.com/office/drawing/2014/main" id="{80B3CED1-A5C8-4EA9-8A46-90C0A8D54CA1}"/>
                  </a:ext>
                </a:extLst>
              </p:cNvPr>
              <p:cNvSpPr>
                <a:spLocks/>
              </p:cNvSpPr>
              <p:nvPr/>
            </p:nvSpPr>
            <p:spPr bwMode="auto">
              <a:xfrm rot="7305034" flipH="1" flipV="1">
                <a:off x="1355523" y="2002043"/>
                <a:ext cx="440506" cy="410828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7CAB662-6E61-44B7-A6B9-059880A3E1D9}"/>
              </a:ext>
            </a:extLst>
          </p:cNvPr>
          <p:cNvGrpSpPr/>
          <p:nvPr/>
        </p:nvGrpSpPr>
        <p:grpSpPr>
          <a:xfrm>
            <a:off x="6836210" y="3994047"/>
            <a:ext cx="1748794" cy="1800000"/>
            <a:chOff x="3699608" y="3792373"/>
            <a:chExt cx="1748794" cy="1800000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55FEFA6C-F0A3-46DE-B10D-82342C59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608" y="3792373"/>
              <a:ext cx="1748794" cy="1800000"/>
            </a:xfrm>
            <a:prstGeom prst="rect">
              <a:avLst/>
            </a:prstGeom>
          </p:spPr>
        </p:pic>
        <p:grpSp>
          <p:nvGrpSpPr>
            <p:cNvPr id="64" name="Group 14">
              <a:extLst>
                <a:ext uri="{FF2B5EF4-FFF2-40B4-BE49-F238E27FC236}">
                  <a16:creationId xmlns:a16="http://schemas.microsoft.com/office/drawing/2014/main" id="{DFF36078-B1C7-4E33-BBF1-22344BB9B7F2}"/>
                </a:ext>
              </a:extLst>
            </p:cNvPr>
            <p:cNvGrpSpPr>
              <a:grpSpLocks/>
            </p:cNvGrpSpPr>
            <p:nvPr/>
          </p:nvGrpSpPr>
          <p:grpSpPr bwMode="auto">
            <a:xfrm rot="9957173">
              <a:off x="4683678" y="4254281"/>
              <a:ext cx="356320" cy="672184"/>
              <a:chOff x="527" y="1749"/>
              <a:chExt cx="136" cy="453"/>
            </a:xfrm>
          </p:grpSpPr>
          <p:sp>
            <p:nvSpPr>
              <p:cNvPr id="65" name="Arc 15">
                <a:extLst>
                  <a:ext uri="{FF2B5EF4-FFF2-40B4-BE49-F238E27FC236}">
                    <a16:creationId xmlns:a16="http://schemas.microsoft.com/office/drawing/2014/main" id="{695BEE56-D774-48C1-BD8C-BED9E8EE893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" name="Arc 16">
                <a:extLst>
                  <a:ext uri="{FF2B5EF4-FFF2-40B4-BE49-F238E27FC236}">
                    <a16:creationId xmlns:a16="http://schemas.microsoft.com/office/drawing/2014/main" id="{ECA07F8B-9C5A-4196-9D3E-AECB8E62667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CC64029-2272-4E68-A28D-D44821720ADF}"/>
              </a:ext>
            </a:extLst>
          </p:cNvPr>
          <p:cNvGrpSpPr/>
          <p:nvPr/>
        </p:nvGrpSpPr>
        <p:grpSpPr>
          <a:xfrm>
            <a:off x="4727938" y="1473767"/>
            <a:ext cx="1722270" cy="1800000"/>
            <a:chOff x="2650599" y="1619167"/>
            <a:chExt cx="1722270" cy="1800000"/>
          </a:xfrm>
        </p:grpSpPr>
        <p:pic>
          <p:nvPicPr>
            <p:cNvPr id="13312" name="Bildobjekt 13311">
              <a:extLst>
                <a:ext uri="{FF2B5EF4-FFF2-40B4-BE49-F238E27FC236}">
                  <a16:creationId xmlns:a16="http://schemas.microsoft.com/office/drawing/2014/main" id="{D71FAA95-00A5-46D9-BD6F-5968F6BC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599" y="1619167"/>
              <a:ext cx="1722270" cy="1800000"/>
            </a:xfrm>
            <a:prstGeom prst="rect">
              <a:avLst/>
            </a:prstGeom>
          </p:spPr>
        </p:pic>
        <p:grpSp>
          <p:nvGrpSpPr>
            <p:cNvPr id="79" name="Group 14">
              <a:extLst>
                <a:ext uri="{FF2B5EF4-FFF2-40B4-BE49-F238E27FC236}">
                  <a16:creationId xmlns:a16="http://schemas.microsoft.com/office/drawing/2014/main" id="{D33EECCC-3DB6-40A2-BDD3-0521A9668CB5}"/>
                </a:ext>
              </a:extLst>
            </p:cNvPr>
            <p:cNvGrpSpPr>
              <a:grpSpLocks/>
            </p:cNvGrpSpPr>
            <p:nvPr/>
          </p:nvGrpSpPr>
          <p:grpSpPr bwMode="auto">
            <a:xfrm rot="11184644">
              <a:off x="3701025" y="2191115"/>
              <a:ext cx="378822" cy="756587"/>
              <a:chOff x="527" y="1749"/>
              <a:chExt cx="136" cy="453"/>
            </a:xfrm>
          </p:grpSpPr>
          <p:sp>
            <p:nvSpPr>
              <p:cNvPr id="80" name="Arc 15">
                <a:extLst>
                  <a:ext uri="{FF2B5EF4-FFF2-40B4-BE49-F238E27FC236}">
                    <a16:creationId xmlns:a16="http://schemas.microsoft.com/office/drawing/2014/main" id="{BDC12FBE-4F66-441B-8AAE-2F6AE7E96D3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1" name="Arc 16">
                <a:extLst>
                  <a:ext uri="{FF2B5EF4-FFF2-40B4-BE49-F238E27FC236}">
                    <a16:creationId xmlns:a16="http://schemas.microsoft.com/office/drawing/2014/main" id="{AAC8F468-9F40-4325-841F-EFD739B33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5781145F-B60B-4635-A4B3-6DB81FEFB73F}"/>
              </a:ext>
            </a:extLst>
          </p:cNvPr>
          <p:cNvGrpSpPr/>
          <p:nvPr/>
        </p:nvGrpSpPr>
        <p:grpSpPr>
          <a:xfrm>
            <a:off x="2652552" y="1497945"/>
            <a:ext cx="1729940" cy="1800000"/>
            <a:chOff x="1259632" y="1629000"/>
            <a:chExt cx="1729940" cy="1800000"/>
          </a:xfrm>
        </p:grpSpPr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5AFBE04E-EC0A-4CED-9B5B-7EA5CE78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629000"/>
              <a:ext cx="1729940" cy="1800000"/>
            </a:xfrm>
            <a:prstGeom prst="rect">
              <a:avLst/>
            </a:prstGeom>
          </p:spPr>
        </p:pic>
        <p:grpSp>
          <p:nvGrpSpPr>
            <p:cNvPr id="39" name="Group 14">
              <a:extLst>
                <a:ext uri="{FF2B5EF4-FFF2-40B4-BE49-F238E27FC236}">
                  <a16:creationId xmlns:a16="http://schemas.microsoft.com/office/drawing/2014/main" id="{6743033C-1EC9-4CB6-A5F0-6F7E76FC45F3}"/>
                </a:ext>
              </a:extLst>
            </p:cNvPr>
            <p:cNvGrpSpPr>
              <a:grpSpLocks/>
            </p:cNvGrpSpPr>
            <p:nvPr/>
          </p:nvGrpSpPr>
          <p:grpSpPr bwMode="auto">
            <a:xfrm rot="11469326">
              <a:off x="2273062" y="2193934"/>
              <a:ext cx="363796" cy="764846"/>
              <a:chOff x="527" y="1749"/>
              <a:chExt cx="136" cy="453"/>
            </a:xfrm>
          </p:grpSpPr>
          <p:sp>
            <p:nvSpPr>
              <p:cNvPr id="40" name="Arc 15">
                <a:extLst>
                  <a:ext uri="{FF2B5EF4-FFF2-40B4-BE49-F238E27FC236}">
                    <a16:creationId xmlns:a16="http://schemas.microsoft.com/office/drawing/2014/main" id="{F0192A18-CBC9-4998-AF01-E8A71378971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Arc 16">
                <a:extLst>
                  <a:ext uri="{FF2B5EF4-FFF2-40B4-BE49-F238E27FC236}">
                    <a16:creationId xmlns:a16="http://schemas.microsoft.com/office/drawing/2014/main" id="{FE714B27-4881-4792-8F61-28652CDCD5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EBE465-EB7A-4015-8EA0-709AFB4B0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816" y="1477377"/>
            <a:ext cx="1835055" cy="1798476"/>
          </a:xfrm>
          <a:prstGeom prst="rect">
            <a:avLst/>
          </a:prstGeom>
        </p:spPr>
      </p:pic>
      <p:grpSp>
        <p:nvGrpSpPr>
          <p:cNvPr id="48" name="Grupp 47">
            <a:extLst>
              <a:ext uri="{FF2B5EF4-FFF2-40B4-BE49-F238E27FC236}">
                <a16:creationId xmlns:a16="http://schemas.microsoft.com/office/drawing/2014/main" id="{FD3BFEAC-F17D-4DED-932F-795378041A61}"/>
              </a:ext>
            </a:extLst>
          </p:cNvPr>
          <p:cNvGrpSpPr/>
          <p:nvPr/>
        </p:nvGrpSpPr>
        <p:grpSpPr>
          <a:xfrm>
            <a:off x="2579909" y="3994047"/>
            <a:ext cx="1863014" cy="1800000"/>
            <a:chOff x="1209789" y="4221088"/>
            <a:chExt cx="1863014" cy="1800000"/>
          </a:xfrm>
        </p:grpSpPr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E26D5C90-35C1-4099-AE81-D0B7DA84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89" y="4221088"/>
              <a:ext cx="1863014" cy="1800000"/>
            </a:xfrm>
            <a:prstGeom prst="rect">
              <a:avLst/>
            </a:prstGeom>
          </p:spPr>
        </p:pic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id="{C857D82B-D331-4405-B064-67593828981B}"/>
                </a:ext>
              </a:extLst>
            </p:cNvPr>
            <p:cNvGrpSpPr>
              <a:grpSpLocks/>
            </p:cNvGrpSpPr>
            <p:nvPr/>
          </p:nvGrpSpPr>
          <p:grpSpPr bwMode="auto">
            <a:xfrm rot="13217415">
              <a:off x="2172453" y="4986909"/>
              <a:ext cx="297597" cy="586229"/>
              <a:chOff x="527" y="1749"/>
              <a:chExt cx="136" cy="453"/>
            </a:xfrm>
          </p:grpSpPr>
          <p:sp>
            <p:nvSpPr>
              <p:cNvPr id="51" name="Arc 15">
                <a:extLst>
                  <a:ext uri="{FF2B5EF4-FFF2-40B4-BE49-F238E27FC236}">
                    <a16:creationId xmlns:a16="http://schemas.microsoft.com/office/drawing/2014/main" id="{E7C45066-29AF-494E-8E63-C1116A9ADA3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Arc 16">
                <a:extLst>
                  <a:ext uri="{FF2B5EF4-FFF2-40B4-BE49-F238E27FC236}">
                    <a16:creationId xmlns:a16="http://schemas.microsoft.com/office/drawing/2014/main" id="{56693486-1E58-43CD-968B-DB54DD1D501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352B4F1A-CFC4-4E22-876A-0CB31E871825}"/>
              </a:ext>
            </a:extLst>
          </p:cNvPr>
          <p:cNvGrpSpPr/>
          <p:nvPr/>
        </p:nvGrpSpPr>
        <p:grpSpPr>
          <a:xfrm>
            <a:off x="609374" y="3995999"/>
            <a:ext cx="1740166" cy="1800000"/>
            <a:chOff x="3701917" y="1629000"/>
            <a:chExt cx="1740166" cy="1800000"/>
          </a:xfrm>
        </p:grpSpPr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ADD0D486-2C59-4ADC-B0A4-E62EC1817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17" y="1629000"/>
              <a:ext cx="1740166" cy="1800000"/>
            </a:xfrm>
            <a:prstGeom prst="rect">
              <a:avLst/>
            </a:prstGeom>
          </p:spPr>
        </p:pic>
        <p:grpSp>
          <p:nvGrpSpPr>
            <p:cNvPr id="57" name="Group 14">
              <a:extLst>
                <a:ext uri="{FF2B5EF4-FFF2-40B4-BE49-F238E27FC236}">
                  <a16:creationId xmlns:a16="http://schemas.microsoft.com/office/drawing/2014/main" id="{3C0DFCC2-7B92-4861-89B0-64E4BBBE87BD}"/>
                </a:ext>
              </a:extLst>
            </p:cNvPr>
            <p:cNvGrpSpPr>
              <a:grpSpLocks/>
            </p:cNvGrpSpPr>
            <p:nvPr/>
          </p:nvGrpSpPr>
          <p:grpSpPr bwMode="auto">
            <a:xfrm rot="12361921">
              <a:off x="4781039" y="2344854"/>
              <a:ext cx="363796" cy="842920"/>
              <a:chOff x="527" y="1749"/>
              <a:chExt cx="136" cy="453"/>
            </a:xfrm>
          </p:grpSpPr>
          <p:sp>
            <p:nvSpPr>
              <p:cNvPr id="58" name="Arc 15">
                <a:extLst>
                  <a:ext uri="{FF2B5EF4-FFF2-40B4-BE49-F238E27FC236}">
                    <a16:creationId xmlns:a16="http://schemas.microsoft.com/office/drawing/2014/main" id="{8F862C7A-696D-4E25-816F-DA7F8FE47A5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9" name="Arc 16">
                <a:extLst>
                  <a:ext uri="{FF2B5EF4-FFF2-40B4-BE49-F238E27FC236}">
                    <a16:creationId xmlns:a16="http://schemas.microsoft.com/office/drawing/2014/main" id="{1D60560C-0FAE-4ACB-8222-D9ECC8143A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60" name="textruta 59">
            <a:extLst>
              <a:ext uri="{FF2B5EF4-FFF2-40B4-BE49-F238E27FC236}">
                <a16:creationId xmlns:a16="http://schemas.microsoft.com/office/drawing/2014/main" id="{95E9411F-E907-43E6-84DA-0537447DA48A}"/>
              </a:ext>
            </a:extLst>
          </p:cNvPr>
          <p:cNvSpPr txBox="1"/>
          <p:nvPr/>
        </p:nvSpPr>
        <p:spPr>
          <a:xfrm>
            <a:off x="712764" y="3396856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F09FC0F9-89EF-4FA5-8EAB-FB130DCB2012}"/>
              </a:ext>
            </a:extLst>
          </p:cNvPr>
          <p:cNvSpPr txBox="1"/>
          <p:nvPr/>
        </p:nvSpPr>
        <p:spPr>
          <a:xfrm>
            <a:off x="2800996" y="339686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221310B-A437-46F1-9115-1608EADBB5D1}"/>
              </a:ext>
            </a:extLst>
          </p:cNvPr>
          <p:cNvSpPr txBox="1"/>
          <p:nvPr/>
        </p:nvSpPr>
        <p:spPr>
          <a:xfrm>
            <a:off x="4572000" y="3392321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801260DB-DD5F-4488-AF1B-5E861F39F655}"/>
              </a:ext>
            </a:extLst>
          </p:cNvPr>
          <p:cNvSpPr txBox="1"/>
          <p:nvPr/>
        </p:nvSpPr>
        <p:spPr>
          <a:xfrm>
            <a:off x="6660232" y="3395201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EA2F50D4-02A9-484A-939F-8C504233D159}"/>
              </a:ext>
            </a:extLst>
          </p:cNvPr>
          <p:cNvSpPr txBox="1"/>
          <p:nvPr/>
        </p:nvSpPr>
        <p:spPr>
          <a:xfrm>
            <a:off x="900672" y="5921266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CEA20F46-DEED-42C7-9A87-D3C2B71195B5}"/>
              </a:ext>
            </a:extLst>
          </p:cNvPr>
          <p:cNvSpPr txBox="1"/>
          <p:nvPr/>
        </p:nvSpPr>
        <p:spPr>
          <a:xfrm>
            <a:off x="2957547" y="5917706"/>
            <a:ext cx="1097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Van</a:t>
            </a:r>
            <a:r>
              <a:rPr lang="tr-TR" sz="1400" dirty="0" smtClean="0"/>
              <a:t>komisin</a:t>
            </a:r>
            <a:endParaRPr lang="en-GB" sz="1400" dirty="0"/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78C4599B-5C3F-48A2-AF30-8F033AC3EAE0}"/>
              </a:ext>
            </a:extLst>
          </p:cNvPr>
          <p:cNvSpPr txBox="1"/>
          <p:nvPr/>
        </p:nvSpPr>
        <p:spPr>
          <a:xfrm>
            <a:off x="5032268" y="5912556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Klindamisin</a:t>
            </a:r>
            <a:endParaRPr lang="en-GB" sz="1400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BECA93CF-0FF5-493F-8326-C8FF2F6326DB}"/>
              </a:ext>
            </a:extLst>
          </p:cNvPr>
          <p:cNvSpPr txBox="1"/>
          <p:nvPr/>
        </p:nvSpPr>
        <p:spPr>
          <a:xfrm>
            <a:off x="7089849" y="591255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Metronidazol</a:t>
            </a:r>
            <a:endParaRPr lang="tr-TR" sz="14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BBECA3-D62D-4E7C-8D9E-F8F18A83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35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Cutibacterium acnes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DBA1196-E211-4BEE-A045-6136260F8325}"/>
              </a:ext>
            </a:extLst>
          </p:cNvPr>
          <p:cNvGrpSpPr/>
          <p:nvPr/>
        </p:nvGrpSpPr>
        <p:grpSpPr>
          <a:xfrm>
            <a:off x="1385956" y="1484784"/>
            <a:ext cx="1752234" cy="1800000"/>
            <a:chOff x="1385956" y="1629000"/>
            <a:chExt cx="1752234" cy="18000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5310F590-41B4-47AA-ACB4-DB3D29329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956" y="1629000"/>
              <a:ext cx="1752234" cy="1800000"/>
            </a:xfrm>
            <a:prstGeom prst="rect">
              <a:avLst/>
            </a:prstGeom>
          </p:spPr>
        </p:pic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9FDDA9DA-449B-4A0A-BD5C-D8AACD63DD8D}"/>
                </a:ext>
              </a:extLst>
            </p:cNvPr>
            <p:cNvGrpSpPr>
              <a:grpSpLocks/>
            </p:cNvGrpSpPr>
            <p:nvPr/>
          </p:nvGrpSpPr>
          <p:grpSpPr bwMode="auto">
            <a:xfrm rot="11184644">
              <a:off x="2447823" y="2254615"/>
              <a:ext cx="378822" cy="756587"/>
              <a:chOff x="527" y="1749"/>
              <a:chExt cx="136" cy="453"/>
            </a:xfrm>
          </p:grpSpPr>
          <p:sp>
            <p:nvSpPr>
              <p:cNvPr id="17" name="Arc 15">
                <a:extLst>
                  <a:ext uri="{FF2B5EF4-FFF2-40B4-BE49-F238E27FC236}">
                    <a16:creationId xmlns:a16="http://schemas.microsoft.com/office/drawing/2014/main" id="{457D3794-5272-48FB-9EC6-C272605085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" name="Arc 16">
                <a:extLst>
                  <a:ext uri="{FF2B5EF4-FFF2-40B4-BE49-F238E27FC236}">
                    <a16:creationId xmlns:a16="http://schemas.microsoft.com/office/drawing/2014/main" id="{846114DB-993E-438E-8A03-B41C41AE37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C985D269-3981-4730-94B2-7AA05F41BA18}"/>
              </a:ext>
            </a:extLst>
          </p:cNvPr>
          <p:cNvGrpSpPr/>
          <p:nvPr/>
        </p:nvGrpSpPr>
        <p:grpSpPr>
          <a:xfrm>
            <a:off x="3728930" y="1484784"/>
            <a:ext cx="1692308" cy="1800000"/>
            <a:chOff x="3728930" y="1629000"/>
            <a:chExt cx="1692308" cy="180000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712EBAC-E6AC-4C9B-8D67-C61F93E4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930" y="1629000"/>
              <a:ext cx="1692308" cy="1800000"/>
            </a:xfrm>
            <a:prstGeom prst="rect">
              <a:avLst/>
            </a:prstGeom>
          </p:spPr>
        </p:pic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D65BAE8F-5AA3-4A86-86D4-001C97C1A67F}"/>
                </a:ext>
              </a:extLst>
            </p:cNvPr>
            <p:cNvGrpSpPr>
              <a:grpSpLocks/>
            </p:cNvGrpSpPr>
            <p:nvPr/>
          </p:nvGrpSpPr>
          <p:grpSpPr bwMode="auto">
            <a:xfrm rot="11917528">
              <a:off x="4696255" y="2400665"/>
              <a:ext cx="378822" cy="756587"/>
              <a:chOff x="527" y="1749"/>
              <a:chExt cx="136" cy="453"/>
            </a:xfrm>
          </p:grpSpPr>
          <p:sp>
            <p:nvSpPr>
              <p:cNvPr id="32" name="Arc 15">
                <a:extLst>
                  <a:ext uri="{FF2B5EF4-FFF2-40B4-BE49-F238E27FC236}">
                    <a16:creationId xmlns:a16="http://schemas.microsoft.com/office/drawing/2014/main" id="{B95C2A92-8C15-4DCE-81C5-47AAE1EE70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" name="Arc 16">
                <a:extLst>
                  <a:ext uri="{FF2B5EF4-FFF2-40B4-BE49-F238E27FC236}">
                    <a16:creationId xmlns:a16="http://schemas.microsoft.com/office/drawing/2014/main" id="{B6196B0E-9197-4958-8355-93C7E9B6B3D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0A8F73B7-8B1E-4066-9B30-3C543C6F5CED}"/>
              </a:ext>
            </a:extLst>
          </p:cNvPr>
          <p:cNvGrpSpPr/>
          <p:nvPr/>
        </p:nvGrpSpPr>
        <p:grpSpPr>
          <a:xfrm>
            <a:off x="5881130" y="1495668"/>
            <a:ext cx="1869142" cy="1800000"/>
            <a:chOff x="5881130" y="1639884"/>
            <a:chExt cx="1869142" cy="180000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1750DD6-1452-49EB-A33F-C29A74B5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130" y="1639884"/>
              <a:ext cx="1869142" cy="1800000"/>
            </a:xfrm>
            <a:prstGeom prst="rect">
              <a:avLst/>
            </a:prstGeom>
          </p:spPr>
        </p:pic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DEEE918A-9CCE-4ED9-B4FA-7DA52D2F95FD}"/>
                </a:ext>
              </a:extLst>
            </p:cNvPr>
            <p:cNvGrpSpPr>
              <a:grpSpLocks/>
            </p:cNvGrpSpPr>
            <p:nvPr/>
          </p:nvGrpSpPr>
          <p:grpSpPr bwMode="auto">
            <a:xfrm rot="12848127">
              <a:off x="7014448" y="2418986"/>
              <a:ext cx="385540" cy="810480"/>
              <a:chOff x="527" y="1749"/>
              <a:chExt cx="136" cy="453"/>
            </a:xfrm>
          </p:grpSpPr>
          <p:sp>
            <p:nvSpPr>
              <p:cNvPr id="35" name="Arc 15">
                <a:extLst>
                  <a:ext uri="{FF2B5EF4-FFF2-40B4-BE49-F238E27FC236}">
                    <a16:creationId xmlns:a16="http://schemas.microsoft.com/office/drawing/2014/main" id="{0BB66165-0E72-4095-B93C-27E06973FD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6" name="Arc 16">
                <a:extLst>
                  <a:ext uri="{FF2B5EF4-FFF2-40B4-BE49-F238E27FC236}">
                    <a16:creationId xmlns:a16="http://schemas.microsoft.com/office/drawing/2014/main" id="{A86B4642-3E69-4F01-A878-FCF45BED09B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9D7D46D-1997-4772-A751-6CD824D947C5}"/>
              </a:ext>
            </a:extLst>
          </p:cNvPr>
          <p:cNvGrpSpPr/>
          <p:nvPr/>
        </p:nvGrpSpPr>
        <p:grpSpPr>
          <a:xfrm>
            <a:off x="3731367" y="4005064"/>
            <a:ext cx="1681266" cy="1800000"/>
            <a:chOff x="3731367" y="3780359"/>
            <a:chExt cx="1681266" cy="1800000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A91FBFF-BFED-410F-B0B4-56EBEF38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367" y="3780359"/>
              <a:ext cx="1681266" cy="1800000"/>
            </a:xfrm>
            <a:prstGeom prst="rect">
              <a:avLst/>
            </a:prstGeom>
          </p:spPr>
        </p:pic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AC227383-2BFF-4094-BD66-C8A9FC4CB46C}"/>
                </a:ext>
              </a:extLst>
            </p:cNvPr>
            <p:cNvGrpSpPr>
              <a:grpSpLocks/>
            </p:cNvGrpSpPr>
            <p:nvPr/>
          </p:nvGrpSpPr>
          <p:grpSpPr bwMode="auto">
            <a:xfrm rot="10619560">
              <a:off x="4728187" y="4346597"/>
              <a:ext cx="363796" cy="715587"/>
              <a:chOff x="527" y="1749"/>
              <a:chExt cx="136" cy="453"/>
            </a:xfrm>
          </p:grpSpPr>
          <p:sp>
            <p:nvSpPr>
              <p:cNvPr id="38" name="Arc 15">
                <a:extLst>
                  <a:ext uri="{FF2B5EF4-FFF2-40B4-BE49-F238E27FC236}">
                    <a16:creationId xmlns:a16="http://schemas.microsoft.com/office/drawing/2014/main" id="{5838151E-6666-4564-84C7-93AE18EE881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9" name="Arc 16">
                <a:extLst>
                  <a:ext uri="{FF2B5EF4-FFF2-40B4-BE49-F238E27FC236}">
                    <a16:creationId xmlns:a16="http://schemas.microsoft.com/office/drawing/2014/main" id="{2C08EE9B-6280-4C27-9E8E-CC7E10466DD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9C34E358-2B2C-46D1-A4BB-81F432DA6DB7}"/>
              </a:ext>
            </a:extLst>
          </p:cNvPr>
          <p:cNvGrpSpPr/>
          <p:nvPr/>
        </p:nvGrpSpPr>
        <p:grpSpPr>
          <a:xfrm>
            <a:off x="5881019" y="4015087"/>
            <a:ext cx="1894920" cy="1800000"/>
            <a:chOff x="5881019" y="3790382"/>
            <a:chExt cx="1894920" cy="18000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10E7FFF-DD84-4FB6-9A9A-E8EDF1D8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19" y="3790382"/>
              <a:ext cx="1894920" cy="1800000"/>
            </a:xfrm>
            <a:prstGeom prst="rect">
              <a:avLst/>
            </a:prstGeom>
          </p:spPr>
        </p:pic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CE61DD94-AC82-41D6-BD15-2AA9368069C3}"/>
                </a:ext>
              </a:extLst>
            </p:cNvPr>
            <p:cNvGrpSpPr>
              <a:grpSpLocks/>
            </p:cNvGrpSpPr>
            <p:nvPr/>
          </p:nvGrpSpPr>
          <p:grpSpPr bwMode="auto">
            <a:xfrm rot="12318129">
              <a:off x="6976216" y="4472371"/>
              <a:ext cx="378822" cy="820234"/>
              <a:chOff x="527" y="1749"/>
              <a:chExt cx="136" cy="453"/>
            </a:xfrm>
          </p:grpSpPr>
          <p:sp>
            <p:nvSpPr>
              <p:cNvPr id="41" name="Arc 15">
                <a:extLst>
                  <a:ext uri="{FF2B5EF4-FFF2-40B4-BE49-F238E27FC236}">
                    <a16:creationId xmlns:a16="http://schemas.microsoft.com/office/drawing/2014/main" id="{315C5F47-EF48-4A59-9E01-0756B1BC2F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" name="Arc 16">
                <a:extLst>
                  <a:ext uri="{FF2B5EF4-FFF2-40B4-BE49-F238E27FC236}">
                    <a16:creationId xmlns:a16="http://schemas.microsoft.com/office/drawing/2014/main" id="{2BFF46BE-E46B-42C3-9EDD-51F683A3B7F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9BB66255-5AB6-4E48-8DAD-2ACF28495D43}"/>
              </a:ext>
            </a:extLst>
          </p:cNvPr>
          <p:cNvGrpSpPr/>
          <p:nvPr/>
        </p:nvGrpSpPr>
        <p:grpSpPr>
          <a:xfrm>
            <a:off x="1403648" y="4015505"/>
            <a:ext cx="1609534" cy="1800000"/>
            <a:chOff x="1403648" y="3790800"/>
            <a:chExt cx="1609534" cy="18000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646B6E88-CF3F-4C3D-B637-3E89B766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790800"/>
              <a:ext cx="1609534" cy="1800000"/>
            </a:xfrm>
            <a:prstGeom prst="rect">
              <a:avLst/>
            </a:prstGeom>
          </p:spPr>
        </p:pic>
        <p:grpSp>
          <p:nvGrpSpPr>
            <p:cNvPr id="43" name="Group 14">
              <a:extLst>
                <a:ext uri="{FF2B5EF4-FFF2-40B4-BE49-F238E27FC236}">
                  <a16:creationId xmlns:a16="http://schemas.microsoft.com/office/drawing/2014/main" id="{E799BF12-6BF9-478D-BAB2-8388B97DF964}"/>
                </a:ext>
              </a:extLst>
            </p:cNvPr>
            <p:cNvGrpSpPr>
              <a:grpSpLocks/>
            </p:cNvGrpSpPr>
            <p:nvPr/>
          </p:nvGrpSpPr>
          <p:grpSpPr bwMode="auto">
            <a:xfrm rot="13016434">
              <a:off x="2271285" y="4484575"/>
              <a:ext cx="385540" cy="810480"/>
              <a:chOff x="527" y="1749"/>
              <a:chExt cx="136" cy="453"/>
            </a:xfrm>
          </p:grpSpPr>
          <p:sp>
            <p:nvSpPr>
              <p:cNvPr id="44" name="Arc 15">
                <a:extLst>
                  <a:ext uri="{FF2B5EF4-FFF2-40B4-BE49-F238E27FC236}">
                    <a16:creationId xmlns:a16="http://schemas.microsoft.com/office/drawing/2014/main" id="{601E63D8-8214-4282-B426-10B81D8921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" name="Arc 16">
                <a:extLst>
                  <a:ext uri="{FF2B5EF4-FFF2-40B4-BE49-F238E27FC236}">
                    <a16:creationId xmlns:a16="http://schemas.microsoft.com/office/drawing/2014/main" id="{27F7C0B6-9BCB-4FA2-9911-9A9CD37118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331CB2A0-5132-4CE9-985B-BA19D9D5C80F}"/>
              </a:ext>
            </a:extLst>
          </p:cNvPr>
          <p:cNvSpPr txBox="1"/>
          <p:nvPr/>
        </p:nvSpPr>
        <p:spPr>
          <a:xfrm>
            <a:off x="445078" y="6258572"/>
            <a:ext cx="83245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FAA’da </a:t>
            </a:r>
            <a:r>
              <a:rPr lang="tr-TR" sz="1400" i="1" dirty="0" smtClean="0"/>
              <a:t>C. </a:t>
            </a:r>
            <a:r>
              <a:rPr lang="tr-TR" sz="1400" i="1" dirty="0" err="1" smtClean="0"/>
              <a:t>acnes</a:t>
            </a:r>
            <a:r>
              <a:rPr lang="tr-TR" sz="1400" i="1" dirty="0" smtClean="0"/>
              <a:t> </a:t>
            </a:r>
            <a:r>
              <a:rPr lang="tr-TR" sz="1400" dirty="0" smtClean="0"/>
              <a:t>küçük koloniler oluşturur ve üremesi soluk olabilir. Bu durum  </a:t>
            </a:r>
            <a:r>
              <a:rPr lang="tr-TR" sz="1400" dirty="0" err="1" smtClean="0"/>
              <a:t>zon</a:t>
            </a:r>
            <a:r>
              <a:rPr lang="tr-TR" sz="1400" dirty="0" smtClean="0"/>
              <a:t> çapının ayırt edilmesinde  zorluklara neden olabilir.</a:t>
            </a:r>
            <a:endParaRPr lang="en-GB" sz="1400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871BB352-4745-4389-894F-1BCCDD5866DF}"/>
              </a:ext>
            </a:extLst>
          </p:cNvPr>
          <p:cNvSpPr txBox="1"/>
          <p:nvPr/>
        </p:nvSpPr>
        <p:spPr>
          <a:xfrm>
            <a:off x="1547664" y="3393906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4C3CF3C-2C0D-47F6-B9DD-F93D7A5B472B}"/>
              </a:ext>
            </a:extLst>
          </p:cNvPr>
          <p:cNvSpPr txBox="1"/>
          <p:nvPr/>
        </p:nvSpPr>
        <p:spPr>
          <a:xfrm>
            <a:off x="3866518" y="3398038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Benzilpenisilin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6BECD919-C43D-44B6-999D-B9965E28D627}"/>
              </a:ext>
            </a:extLst>
          </p:cNvPr>
          <p:cNvSpPr txBox="1"/>
          <p:nvPr/>
        </p:nvSpPr>
        <p:spPr>
          <a:xfrm>
            <a:off x="5810414" y="339390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Piperasilin-tazobaktam</a:t>
            </a:r>
            <a:endParaRPr lang="en-GB" sz="1400" dirty="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2EF4B6FD-89B3-4868-958F-313F204F417A}"/>
              </a:ext>
            </a:extLst>
          </p:cNvPr>
          <p:cNvSpPr txBox="1"/>
          <p:nvPr/>
        </p:nvSpPr>
        <p:spPr>
          <a:xfrm>
            <a:off x="1600459" y="5918345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Meropenem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4B995A39-985E-458D-92EE-B61547554C19}"/>
              </a:ext>
            </a:extLst>
          </p:cNvPr>
          <p:cNvSpPr txBox="1"/>
          <p:nvPr/>
        </p:nvSpPr>
        <p:spPr>
          <a:xfrm>
            <a:off x="4034194" y="5914206"/>
            <a:ext cx="1097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err="1" smtClean="0"/>
              <a:t>Vankomisin</a:t>
            </a:r>
            <a:endParaRPr lang="en-GB" sz="1400" dirty="0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B8E02B32-E3F7-41F7-9796-78A8FBC86694}"/>
              </a:ext>
            </a:extLst>
          </p:cNvPr>
          <p:cNvSpPr txBox="1"/>
          <p:nvPr/>
        </p:nvSpPr>
        <p:spPr>
          <a:xfrm>
            <a:off x="6364472" y="5914457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Klindamisin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227423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325</Words>
  <Application>Microsoft Office PowerPoint</Application>
  <PresentationFormat>Ekran Gösterisi (4:3)</PresentationFormat>
  <Paragraphs>83</Paragraphs>
  <Slides>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1" baseType="lpstr">
      <vt:lpstr>Arial</vt:lpstr>
      <vt:lpstr>Standardformgivning</vt:lpstr>
      <vt:lpstr>Değerlendirme kılavuzu</vt:lpstr>
      <vt:lpstr>Sürüm 1.0 den sonraki değişiklikler</vt:lpstr>
      <vt:lpstr>Giriş</vt:lpstr>
      <vt:lpstr>İnhibisyon zonlarının değerlendirilmesi</vt:lpstr>
      <vt:lpstr>Bacteroides spp.</vt:lpstr>
      <vt:lpstr>Prevotella spp.</vt:lpstr>
      <vt:lpstr>Fusobacterium necrophorum</vt:lpstr>
      <vt:lpstr>Clostridium perfringens</vt:lpstr>
      <vt:lpstr>Cutibacterium acnes</vt:lpstr>
    </vt:vector>
  </TitlesOfParts>
  <Company>Landstinget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EUCAST Reading Guide Anaerobes</dc:title>
  <dc:creator>ermat1</dc:creator>
  <cp:lastModifiedBy>Serap</cp:lastModifiedBy>
  <cp:revision>809</cp:revision>
  <cp:lastPrinted>2013-04-22T12:59:34Z</cp:lastPrinted>
  <dcterms:created xsi:type="dcterms:W3CDTF">2009-09-14T08:27:26Z</dcterms:created>
  <dcterms:modified xsi:type="dcterms:W3CDTF">2023-10-19T12:24:57Z</dcterms:modified>
</cp:coreProperties>
</file>