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8" r:id="rId3"/>
    <p:sldId id="257" r:id="rId4"/>
    <p:sldId id="297" r:id="rId5"/>
    <p:sldId id="260" r:id="rId6"/>
    <p:sldId id="280" r:id="rId7"/>
    <p:sldId id="261" r:id="rId8"/>
    <p:sldId id="268" r:id="rId9"/>
    <p:sldId id="295" r:id="rId10"/>
    <p:sldId id="270" r:id="rId11"/>
    <p:sldId id="266" r:id="rId12"/>
    <p:sldId id="267" r:id="rId13"/>
    <p:sldId id="285" r:id="rId14"/>
    <p:sldId id="275" r:id="rId15"/>
    <p:sldId id="277" r:id="rId16"/>
    <p:sldId id="265" r:id="rId17"/>
    <p:sldId id="301" r:id="rId18"/>
    <p:sldId id="282" r:id="rId19"/>
    <p:sldId id="291" r:id="rId20"/>
    <p:sldId id="264" r:id="rId21"/>
    <p:sldId id="289" r:id="rId22"/>
    <p:sldId id="303" r:id="rId23"/>
    <p:sldId id="302" r:id="rId24"/>
    <p:sldId id="294" r:id="rId25"/>
    <p:sldId id="298" r:id="rId26"/>
    <p:sldId id="300" r:id="rId27"/>
    <p:sldId id="287" r:id="rId28"/>
    <p:sldId id="288" r:id="rId29"/>
    <p:sldId id="296" r:id="rId30"/>
    <p:sldId id="292" r:id="rId31"/>
  </p:sldIdLst>
  <p:sldSz cx="9144000" cy="6858000" type="screen4x3"/>
  <p:notesSz cx="6797675" cy="992822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kah" initials="" lastIdx="1" clrIdx="0"/>
  <p:cmAuthor id="1" name="Jenny Åhman" initials="JÅ" lastIdx="8" clrIdx="1"/>
  <p:cmAuthor id="2" name="Matuschek Erika MSC klin mikrobio Växjö" initials="MEMkmV" lastIdx="5" clrIdx="2"/>
  <p:cmAuthor id="3" name="Åhman Jenny MSC klin mikrobio Växjö" initials="ÅJMkmV" lastIdx="1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54" autoAdjust="0"/>
    <p:restoredTop sz="92473" autoAdjust="0"/>
  </p:normalViewPr>
  <p:slideViewPr>
    <p:cSldViewPr showGuides="1">
      <p:cViewPr varScale="1">
        <p:scale>
          <a:sx n="62" d="100"/>
          <a:sy n="62" d="100"/>
        </p:scale>
        <p:origin x="17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9" tIns="46520" rIns="93039" bIns="46520" numCol="1" anchor="t" anchorCtr="0" compatLnSpc="1">
            <a:prstTxWarp prst="textNoShape">
              <a:avLst/>
            </a:prstTxWarp>
          </a:bodyPr>
          <a:lstStyle>
            <a:lvl1pPr defTabSz="929790">
              <a:defRPr sz="1300"/>
            </a:lvl1pPr>
          </a:lstStyle>
          <a:p>
            <a:endParaRPr lang="sv-SE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9" tIns="46520" rIns="93039" bIns="46520" numCol="1" anchor="t" anchorCtr="0" compatLnSpc="1">
            <a:prstTxWarp prst="textNoShape">
              <a:avLst/>
            </a:prstTxWarp>
          </a:bodyPr>
          <a:lstStyle>
            <a:lvl1pPr algn="r" defTabSz="929790">
              <a:defRPr sz="1300"/>
            </a:lvl1pPr>
          </a:lstStyle>
          <a:p>
            <a:endParaRPr lang="sv-SE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273"/>
            <a:ext cx="2945862" cy="4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9" tIns="46520" rIns="93039" bIns="46520" numCol="1" anchor="b" anchorCtr="0" compatLnSpc="1">
            <a:prstTxWarp prst="textNoShape">
              <a:avLst/>
            </a:prstTxWarp>
          </a:bodyPr>
          <a:lstStyle>
            <a:lvl1pPr defTabSz="929790">
              <a:defRPr sz="1300"/>
            </a:lvl1pPr>
          </a:lstStyle>
          <a:p>
            <a:endParaRPr lang="sv-SE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273"/>
            <a:ext cx="2945862" cy="4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9" tIns="46520" rIns="93039" bIns="46520" numCol="1" anchor="b" anchorCtr="0" compatLnSpc="1">
            <a:prstTxWarp prst="textNoShape">
              <a:avLst/>
            </a:prstTxWarp>
          </a:bodyPr>
          <a:lstStyle>
            <a:lvl1pPr algn="r" defTabSz="929790">
              <a:defRPr sz="1300"/>
            </a:lvl1pPr>
          </a:lstStyle>
          <a:p>
            <a:fld id="{F4C2ED9F-8798-425B-A8AC-0E4FC17AF39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520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9" tIns="46520" rIns="93039" bIns="46520" numCol="1" anchor="t" anchorCtr="0" compatLnSpc="1">
            <a:prstTxWarp prst="textNoShape">
              <a:avLst/>
            </a:prstTxWarp>
          </a:bodyPr>
          <a:lstStyle>
            <a:lvl1pPr defTabSz="929790">
              <a:defRPr sz="1300"/>
            </a:lvl1pPr>
          </a:lstStyle>
          <a:p>
            <a:endParaRPr lang="sv-SE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9" tIns="46520" rIns="93039" bIns="46520" numCol="1" anchor="t" anchorCtr="0" compatLnSpc="1">
            <a:prstTxWarp prst="textNoShape">
              <a:avLst/>
            </a:prstTxWarp>
          </a:bodyPr>
          <a:lstStyle>
            <a:lvl1pPr algn="r" defTabSz="929790">
              <a:defRPr sz="1300"/>
            </a:lvl1pPr>
          </a:lstStyle>
          <a:p>
            <a:endParaRPr lang="sv-SE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984" y="4716947"/>
            <a:ext cx="5435708" cy="446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9" tIns="46520" rIns="93039" bIns="46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273"/>
            <a:ext cx="2945862" cy="4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9" tIns="46520" rIns="93039" bIns="46520" numCol="1" anchor="b" anchorCtr="0" compatLnSpc="1">
            <a:prstTxWarp prst="textNoShape">
              <a:avLst/>
            </a:prstTxWarp>
          </a:bodyPr>
          <a:lstStyle>
            <a:lvl1pPr defTabSz="929790">
              <a:defRPr sz="1300"/>
            </a:lvl1pPr>
          </a:lstStyle>
          <a:p>
            <a:endParaRPr lang="sv-SE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273"/>
            <a:ext cx="2945862" cy="4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9" tIns="46520" rIns="93039" bIns="46520" numCol="1" anchor="b" anchorCtr="0" compatLnSpc="1">
            <a:prstTxWarp prst="textNoShape">
              <a:avLst/>
            </a:prstTxWarp>
          </a:bodyPr>
          <a:lstStyle>
            <a:lvl1pPr algn="r" defTabSz="929790">
              <a:defRPr sz="1300"/>
            </a:lvl1pPr>
          </a:lstStyle>
          <a:p>
            <a:fld id="{F1ED917B-254D-4CC2-B8BF-D3A5AFADE12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1757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D217F-2727-49E2-A870-CD5E7C38A5F2}" type="slidenum">
              <a:rPr lang="sv-SE"/>
              <a:pPr/>
              <a:t>2</a:t>
            </a:fld>
            <a:endParaRPr lang="sv-SE"/>
          </a:p>
        </p:txBody>
      </p:sp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60937" cy="3722688"/>
          </a:xfrm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5476" name="Slide Number Placeholder 3"/>
          <p:cNvSpPr txBox="1">
            <a:spLocks noGrp="1"/>
          </p:cNvSpPr>
          <p:nvPr/>
        </p:nvSpPr>
        <p:spPr bwMode="auto">
          <a:xfrm>
            <a:off x="3850294" y="9429273"/>
            <a:ext cx="2945862" cy="4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9" tIns="46520" rIns="93039" bIns="46520" anchor="b"/>
          <a:lstStyle>
            <a:lvl1pPr defTabSz="963613">
              <a:defRPr>
                <a:solidFill>
                  <a:schemeClr val="tx1"/>
                </a:solidFill>
                <a:latin typeface="Arial" charset="0"/>
              </a:defRPr>
            </a:lvl1pPr>
            <a:lvl2pPr marL="784225" indent="-301625" defTabSz="963613">
              <a:defRPr>
                <a:solidFill>
                  <a:schemeClr val="tx1"/>
                </a:solidFill>
                <a:latin typeface="Arial" charset="0"/>
              </a:defRPr>
            </a:lvl2pPr>
            <a:lvl3pPr marL="1204913" indent="-241300" defTabSz="963613">
              <a:defRPr>
                <a:solidFill>
                  <a:schemeClr val="tx1"/>
                </a:solidFill>
                <a:latin typeface="Arial" charset="0"/>
              </a:defRPr>
            </a:lvl3pPr>
            <a:lvl4pPr marL="1687513" indent="-241300" defTabSz="963613">
              <a:defRPr>
                <a:solidFill>
                  <a:schemeClr val="tx1"/>
                </a:solidFill>
                <a:latin typeface="Arial" charset="0"/>
              </a:defRPr>
            </a:lvl4pPr>
            <a:lvl5pPr marL="2170113" indent="-241300" defTabSz="963613">
              <a:defRPr>
                <a:solidFill>
                  <a:schemeClr val="tx1"/>
                </a:solidFill>
                <a:latin typeface="Arial" charset="0"/>
              </a:defRPr>
            </a:lvl5pPr>
            <a:lvl6pPr marL="2627313" indent="-241300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513" indent="-241300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1713" indent="-241300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8913" indent="-241300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B7F0199-8CFF-435A-B940-6C1804FB943C}" type="slidenum">
              <a:rPr lang="en-GB" sz="1300"/>
              <a:pPr algn="r"/>
              <a:t>2</a:t>
            </a:fld>
            <a:endParaRPr lang="en-GB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Vibrio spp. with TSU added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8211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021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199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966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7822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8398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8085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8431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0792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363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4894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Explanation for sharp and fuzzy zone edge added.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943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758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3780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3500" indent="-289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9231" indent="-2318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2923" indent="-2318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6615" indent="-2318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0307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000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7692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1384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960F27-240D-4DE2-82AF-A6DB9A9A2EA4}" type="slidenum">
              <a:rPr lang="en-GB" smtClean="0"/>
              <a:pPr eaLnBrk="1" hangingPunct="1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69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8095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178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bulletpoint</a:t>
            </a:r>
            <a:r>
              <a:rPr lang="sv-SE" dirty="0"/>
              <a:t>: information </a:t>
            </a:r>
            <a:r>
              <a:rPr lang="sv-SE" dirty="0" err="1"/>
              <a:t>added</a:t>
            </a:r>
            <a:r>
              <a:rPr lang="sv-SE" dirty="0"/>
              <a:t> on 45 </a:t>
            </a:r>
            <a:r>
              <a:rPr lang="sv-SE" dirty="0" err="1"/>
              <a:t>degree</a:t>
            </a:r>
            <a:r>
              <a:rPr lang="sv-SE" dirty="0"/>
              <a:t> </a:t>
            </a:r>
            <a:r>
              <a:rPr lang="sv-SE" dirty="0" err="1"/>
              <a:t>angle</a:t>
            </a:r>
            <a:r>
              <a:rPr lang="sv-SE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3529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9424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917B-254D-4CC2-B8BF-D3A5AFADE123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038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88299-F6BB-413A-9E58-2164006A36C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2140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2C0A3-841D-40CE-95F0-F8764A8A8BD5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950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8C052-54D6-4D72-85F4-DFD084C42638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200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Rubrik, text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5F5BCC-201E-4786-AB6E-9733F983CF6F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379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1BEC50-FC2F-482F-8797-0DE72CE637A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683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B761B-5431-412A-B5E9-D2A062708BB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732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BDD8F-B0D1-4C2B-BCEC-517A3CF5CEF9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357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8DA28-4032-42B7-9BE8-1A488E8DE87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04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46DB6-9FAB-48D9-A21D-ACF3F079CA9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319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66A6E-FFB7-4BB8-81FF-8534ED040885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471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B7FB2-B3B8-4140-9CD0-BB8C29D25D3F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785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87803-EB7E-4BD2-B107-A0674C8BAFC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815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BC6CC-8776-452E-8913-03E0D337EA8A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160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07F650-3CB2-4B87-B174-59145D15F220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4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6.jpe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9.jpe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47.jpe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51.png"/><Relationship Id="rId4" Type="http://schemas.microsoft.com/office/2007/relationships/hdphoto" Target="../media/hdphoto1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microsoft.com/office/2007/relationships/hdphoto" Target="../media/hdphoto20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microsoft.com/office/2007/relationships/hdphoto" Target="../media/hdphoto19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openxmlformats.org/officeDocument/2006/relationships/image" Target="../media/image56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2.wdp"/><Relationship Id="rId5" Type="http://schemas.openxmlformats.org/officeDocument/2006/relationships/image" Target="../media/image57.jpeg"/><Relationship Id="rId4" Type="http://schemas.microsoft.com/office/2007/relationships/hdphoto" Target="../media/hdphoto21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59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5.wdp"/><Relationship Id="rId5" Type="http://schemas.openxmlformats.org/officeDocument/2006/relationships/image" Target="../media/image60.jpeg"/><Relationship Id="rId10" Type="http://schemas.microsoft.com/office/2007/relationships/hdphoto" Target="../media/hdphoto27.wdp"/><Relationship Id="rId4" Type="http://schemas.microsoft.com/office/2007/relationships/hdphoto" Target="../media/hdphoto24.wdp"/><Relationship Id="rId9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9.wdp"/><Relationship Id="rId5" Type="http://schemas.openxmlformats.org/officeDocument/2006/relationships/image" Target="../media/image64.jpeg"/><Relationship Id="rId4" Type="http://schemas.microsoft.com/office/2007/relationships/hdphoto" Target="../media/hdphoto28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1.wdp"/><Relationship Id="rId5" Type="http://schemas.openxmlformats.org/officeDocument/2006/relationships/image" Target="../media/image66.png"/><Relationship Id="rId4" Type="http://schemas.microsoft.com/office/2007/relationships/hdphoto" Target="../media/hdphoto30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7" Type="http://schemas.microsoft.com/office/2007/relationships/hdphoto" Target="../media/hdphoto34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microsoft.com/office/2007/relationships/hdphoto" Target="../media/hdphoto33.wdp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3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674688" y="3073400"/>
            <a:ext cx="77724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4400" dirty="0"/>
              <a:t> EUCAST </a:t>
            </a:r>
            <a:r>
              <a:rPr lang="tr-TR" sz="4400" dirty="0" smtClean="0"/>
              <a:t>antibiyotik duyarlılık için </a:t>
            </a:r>
            <a:r>
              <a:rPr lang="en-GB" sz="4400" dirty="0" smtClean="0"/>
              <a:t>disk </a:t>
            </a:r>
            <a:r>
              <a:rPr lang="en-GB" sz="4400" dirty="0" err="1" smtClean="0"/>
              <a:t>dif</a:t>
            </a:r>
            <a:r>
              <a:rPr lang="tr-TR" sz="4400" dirty="0" err="1" smtClean="0"/>
              <a:t>üzyon</a:t>
            </a:r>
            <a:r>
              <a:rPr lang="tr-TR" sz="4400" dirty="0" smtClean="0"/>
              <a:t> </a:t>
            </a:r>
            <a:r>
              <a:rPr lang="en-GB" sz="4400" dirty="0" smtClean="0"/>
              <a:t> </a:t>
            </a:r>
            <a:r>
              <a:rPr lang="tr-TR" sz="4400" dirty="0" smtClean="0"/>
              <a:t>yöntemi</a:t>
            </a:r>
            <a:endParaRPr lang="sv-SE" sz="4400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73100" y="1633538"/>
            <a:ext cx="7772400" cy="1470025"/>
          </a:xfrm>
        </p:spPr>
        <p:txBody>
          <a:bodyPr/>
          <a:lstStyle/>
          <a:p>
            <a:r>
              <a:rPr lang="tr-TR" b="1" dirty="0" smtClean="0"/>
              <a:t>Değerlendirme kılavuzu</a:t>
            </a:r>
            <a:endParaRPr lang="sv-SE" b="1" dirty="0"/>
          </a:p>
        </p:txBody>
      </p:sp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1360488" y="5876925"/>
            <a:ext cx="6400800" cy="5048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tr-TR" dirty="0" smtClean="0"/>
              <a:t>Sürüm</a:t>
            </a:r>
            <a:r>
              <a:rPr lang="sv-SE" dirty="0" smtClean="0"/>
              <a:t> </a:t>
            </a:r>
            <a:r>
              <a:rPr lang="sv-SE" dirty="0"/>
              <a:t>10.0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tr-TR" dirty="0" smtClean="0"/>
              <a:t>Ocak</a:t>
            </a:r>
            <a:r>
              <a:rPr lang="sv-SE" dirty="0" smtClean="0"/>
              <a:t> </a:t>
            </a:r>
            <a:r>
              <a:rPr lang="sv-SE" dirty="0"/>
              <a:t>2023</a:t>
            </a:r>
          </a:p>
        </p:txBody>
      </p:sp>
      <p:pic>
        <p:nvPicPr>
          <p:cNvPr id="2057" name="Picture 6" descr="EUCAST_LOGO_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65125"/>
            <a:ext cx="54562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S aur ERY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07" y="371633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S aur_F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3125"/>
          <a:stretch>
            <a:fillRect/>
          </a:stretch>
        </p:blipFill>
        <p:spPr>
          <a:xfrm>
            <a:off x="3660404" y="3716338"/>
            <a:ext cx="1800225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259" name="Group 11"/>
          <p:cNvGrpSpPr>
            <a:grpSpLocks/>
          </p:cNvGrpSpPr>
          <p:nvPr/>
        </p:nvGrpSpPr>
        <p:grpSpPr bwMode="auto">
          <a:xfrm rot="21250787">
            <a:off x="1634257" y="4256088"/>
            <a:ext cx="306387" cy="750887"/>
            <a:chOff x="527" y="1749"/>
            <a:chExt cx="136" cy="453"/>
          </a:xfrm>
        </p:grpSpPr>
        <p:sp>
          <p:nvSpPr>
            <p:cNvPr id="53260" name="Arc 12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261" name="Arc 13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3265" name="Group 17"/>
          <p:cNvGrpSpPr>
            <a:grpSpLocks/>
          </p:cNvGrpSpPr>
          <p:nvPr/>
        </p:nvGrpSpPr>
        <p:grpSpPr bwMode="auto">
          <a:xfrm>
            <a:off x="3962029" y="4244975"/>
            <a:ext cx="301625" cy="719138"/>
            <a:chOff x="527" y="1749"/>
            <a:chExt cx="136" cy="453"/>
          </a:xfrm>
        </p:grpSpPr>
        <p:sp>
          <p:nvSpPr>
            <p:cNvPr id="53266" name="Arc 18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267" name="Arc 19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3274" name="Rectangle 26"/>
          <p:cNvSpPr>
            <a:spLocks noGrp="1" noChangeArrowheads="1"/>
          </p:cNvSpPr>
          <p:nvPr>
            <p:ph type="body" sz="half" idx="1"/>
          </p:nvPr>
        </p:nvSpPr>
        <p:spPr>
          <a:xfrm>
            <a:off x="390525" y="1855788"/>
            <a:ext cx="8362950" cy="4525962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tr-TR" sz="2400" dirty="0"/>
              <a:t>Plak siyah bir zemin önünde tutulur ve çıplak göz ile </a:t>
            </a:r>
            <a:r>
              <a:rPr lang="en-GB" sz="2400" dirty="0"/>
              <a:t>30 cm </a:t>
            </a:r>
            <a:r>
              <a:rPr lang="tr-TR" sz="2400" dirty="0"/>
              <a:t>‘den bakılarak yaklaşık </a:t>
            </a:r>
            <a:r>
              <a:rPr lang="tr-TR" sz="2400" dirty="0" err="1"/>
              <a:t>zon</a:t>
            </a:r>
            <a:r>
              <a:rPr lang="tr-TR" sz="2400" dirty="0"/>
              <a:t> kenarı tahmin edilir. Plak ışığa doğru tutulmamalı veya büyüteç kullanılmamalıdır.</a:t>
            </a:r>
            <a:endParaRPr lang="en-US" sz="2400" dirty="0"/>
          </a:p>
        </p:txBody>
      </p:sp>
      <p:sp>
        <p:nvSpPr>
          <p:cNvPr id="53276" name="Rectangle 28"/>
          <p:cNvSpPr>
            <a:spLocks noGrp="1" noChangeArrowheads="1"/>
          </p:cNvSpPr>
          <p:nvPr>
            <p:ph type="title"/>
          </p:nvPr>
        </p:nvSpPr>
        <p:spPr>
          <a:xfrm>
            <a:off x="179512" y="269668"/>
            <a:ext cx="8686800" cy="1143000"/>
          </a:xfrm>
          <a:noFill/>
          <a:ln/>
        </p:spPr>
        <p:txBody>
          <a:bodyPr/>
          <a:lstStyle/>
          <a:p>
            <a:r>
              <a:rPr lang="tr-TR" dirty="0"/>
              <a:t>Belirsiz </a:t>
            </a:r>
            <a:r>
              <a:rPr lang="tr-TR" dirty="0" err="1"/>
              <a:t>zon</a:t>
            </a:r>
            <a:r>
              <a:rPr lang="tr-TR" dirty="0"/>
              <a:t> kenarları</a:t>
            </a:r>
            <a:r>
              <a:rPr lang="en-GB" dirty="0"/>
              <a:t/>
            </a:r>
            <a:br>
              <a:rPr lang="en-GB" dirty="0"/>
            </a:br>
            <a:r>
              <a:rPr lang="en-GB" sz="3600" dirty="0"/>
              <a:t>Staphylococci</a:t>
            </a:r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595654" y="5822950"/>
            <a:ext cx="77927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sz="2000" dirty="0" smtClean="0"/>
              <a:t>Stafilokoklarda belirgin </a:t>
            </a:r>
            <a:r>
              <a:rPr lang="tr-TR" sz="2000" dirty="0"/>
              <a:t>olmayan </a:t>
            </a:r>
            <a:r>
              <a:rPr lang="tr-TR" sz="2000" dirty="0" err="1"/>
              <a:t>zon</a:t>
            </a:r>
            <a:r>
              <a:rPr lang="tr-TR" sz="2000" dirty="0"/>
              <a:t> kenarlarının değerlendirilmesi</a:t>
            </a:r>
            <a:r>
              <a:rPr lang="en-GB" sz="2000" dirty="0"/>
              <a:t>.</a:t>
            </a:r>
          </a:p>
          <a:p>
            <a:pPr algn="ctr"/>
            <a:endParaRPr lang="en-GB" sz="2000" dirty="0"/>
          </a:p>
        </p:txBody>
      </p:sp>
      <p:pic>
        <p:nvPicPr>
          <p:cNvPr id="19" name="Picture 4" descr="S aureus NOR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19" y="3717032"/>
            <a:ext cx="178544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0"/>
          <p:cNvGrpSpPr>
            <a:grpSpLocks/>
          </p:cNvGrpSpPr>
          <p:nvPr/>
        </p:nvGrpSpPr>
        <p:grpSpPr bwMode="auto">
          <a:xfrm rot="21199113">
            <a:off x="6395960" y="4210239"/>
            <a:ext cx="319088" cy="815209"/>
            <a:chOff x="527" y="1749"/>
            <a:chExt cx="136" cy="453"/>
          </a:xfrm>
        </p:grpSpPr>
        <p:sp>
          <p:nvSpPr>
            <p:cNvPr id="21" name="Arc 11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T0" fmla="*/ 0 w 21598"/>
                <a:gd name="T1" fmla="*/ 0 h 18304"/>
                <a:gd name="T2" fmla="*/ 0 w 21598"/>
                <a:gd name="T3" fmla="*/ 0 h 18304"/>
                <a:gd name="T4" fmla="*/ 0 w 21598"/>
                <a:gd name="T5" fmla="*/ 0 h 183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lnTo>
                    <a:pt x="11468" y="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" name="Arc 12"/>
            <p:cNvSpPr>
              <a:spLocks/>
            </p:cNvSpPr>
            <p:nvPr/>
          </p:nvSpPr>
          <p:spPr bwMode="auto">
            <a:xfrm flipH="1" flipV="1">
              <a:off x="527" y="1971"/>
              <a:ext cx="136" cy="231"/>
            </a:xfrm>
            <a:custGeom>
              <a:avLst/>
              <a:gdLst>
                <a:gd name="T0" fmla="*/ 0 w 21598"/>
                <a:gd name="T1" fmla="*/ 0 h 18304"/>
                <a:gd name="T2" fmla="*/ 0 w 21598"/>
                <a:gd name="T3" fmla="*/ 0 h 18304"/>
                <a:gd name="T4" fmla="*/ 0 w 21598"/>
                <a:gd name="T5" fmla="*/ 0 h 183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lnTo>
                    <a:pt x="11468" y="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EC50-FC2F-482F-8797-0DE72CE637A3}" type="slidenum">
              <a:rPr lang="sv-SE" smtClean="0"/>
              <a:pPr/>
              <a:t>10</a:t>
            </a:fld>
            <a:endParaRPr lang="sv-S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  <a:ln/>
        </p:spPr>
        <p:txBody>
          <a:bodyPr/>
          <a:lstStyle/>
          <a:p>
            <a:r>
              <a:rPr lang="tr-TR" dirty="0"/>
              <a:t>Belirsiz </a:t>
            </a:r>
            <a:r>
              <a:rPr lang="tr-TR" dirty="0" err="1"/>
              <a:t>zon</a:t>
            </a:r>
            <a:r>
              <a:rPr lang="tr-TR" dirty="0"/>
              <a:t> kenarları</a:t>
            </a:r>
            <a:r>
              <a:rPr lang="en-GB" dirty="0"/>
              <a:t/>
            </a:r>
            <a:br>
              <a:rPr lang="en-GB" dirty="0"/>
            </a:br>
            <a:r>
              <a:rPr lang="en-GB" sz="3600" i="1" dirty="0" smtClean="0"/>
              <a:t>S</a:t>
            </a:r>
            <a:r>
              <a:rPr lang="en-GB" sz="3600" i="1" dirty="0"/>
              <a:t>. </a:t>
            </a:r>
            <a:r>
              <a:rPr lang="en-GB" sz="3600" i="1" dirty="0" err="1"/>
              <a:t>pneumoniae</a:t>
            </a:r>
            <a:endParaRPr lang="en-GB" sz="3600" i="1" dirty="0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800"/>
            <a:ext cx="8147050" cy="4752950"/>
          </a:xfrm>
        </p:spPr>
        <p:txBody>
          <a:bodyPr/>
          <a:lstStyle/>
          <a:p>
            <a:pPr lvl="0"/>
            <a:r>
              <a:rPr lang="tr-TR" sz="2000" dirty="0" smtClean="0"/>
              <a:t>Plaklar, </a:t>
            </a:r>
            <a:r>
              <a:rPr lang="tr-TR" sz="2000" dirty="0"/>
              <a:t>gözden 30 cm uzakta, çalışma tezgahına 45 </a:t>
            </a:r>
            <a:r>
              <a:rPr lang="tr-TR" sz="2000" dirty="0" err="1"/>
              <a:t>C</a:t>
            </a:r>
            <a:r>
              <a:rPr lang="tr-TR" sz="2000" baseline="30000" dirty="0" err="1"/>
              <a:t>o</a:t>
            </a:r>
            <a:r>
              <a:rPr lang="tr-TR" sz="2000" dirty="0"/>
              <a:t> derecelik açı ile </a:t>
            </a:r>
            <a:r>
              <a:rPr lang="tr-TR" sz="2000" dirty="0" smtClean="0"/>
              <a:t>tutulduğunda görülen küçük koloniler,  </a:t>
            </a:r>
            <a:r>
              <a:rPr lang="tr-TR" sz="2000" dirty="0" err="1" smtClean="0"/>
              <a:t>zonlar</a:t>
            </a:r>
            <a:r>
              <a:rPr lang="tr-TR" sz="2000" dirty="0" smtClean="0"/>
              <a:t> değerlendirilirken dikkate alınmalıdır. </a:t>
            </a:r>
          </a:p>
          <a:p>
            <a:pPr lvl="0"/>
            <a:endParaRPr lang="tr-TR" sz="2000" dirty="0"/>
          </a:p>
          <a:p>
            <a:r>
              <a:rPr lang="tr-TR" sz="2000" dirty="0" smtClean="0"/>
              <a:t>Zon kenarının yakınında görünen küçük koloniler MH-F </a:t>
            </a:r>
            <a:r>
              <a:rPr lang="tr-TR" sz="2000" dirty="0" err="1" smtClean="0"/>
              <a:t>besiyerindeki</a:t>
            </a:r>
            <a:r>
              <a:rPr lang="tr-TR" sz="2000" dirty="0" smtClean="0"/>
              <a:t> aşırı neme bağlı olabilir ve kullanımdan önce plakların kurutulmaları ile azalabilir. </a:t>
            </a:r>
            <a:endParaRPr lang="en-GB" sz="2200" dirty="0"/>
          </a:p>
        </p:txBody>
      </p:sp>
      <p:pic>
        <p:nvPicPr>
          <p:cNvPr id="27652" name="Picture 4" descr="pnc KLO inväxt"/>
          <p:cNvPicPr>
            <a:picLocks noGrp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4293071"/>
            <a:ext cx="1800225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4" name="Picture 6" descr="pnc LIN inväxt"/>
          <p:cNvPicPr>
            <a:picLocks noGrp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0775" y="4293071"/>
            <a:ext cx="1800225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0" name="Picture 12" descr="pnc_TET_inväxt"/>
          <p:cNvPicPr>
            <a:picLocks noGrp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4293071"/>
            <a:ext cx="1800225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7662" name="Group 14"/>
          <p:cNvGrpSpPr>
            <a:grpSpLocks/>
          </p:cNvGrpSpPr>
          <p:nvPr/>
        </p:nvGrpSpPr>
        <p:grpSpPr bwMode="auto">
          <a:xfrm rot="487137">
            <a:off x="1668463" y="4708996"/>
            <a:ext cx="328612" cy="781050"/>
            <a:chOff x="527" y="1749"/>
            <a:chExt cx="136" cy="453"/>
          </a:xfrm>
        </p:grpSpPr>
        <p:sp>
          <p:nvSpPr>
            <p:cNvPr id="27663" name="Arc 15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664" name="Arc 16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7665" name="Group 17"/>
          <p:cNvGrpSpPr>
            <a:grpSpLocks/>
          </p:cNvGrpSpPr>
          <p:nvPr/>
        </p:nvGrpSpPr>
        <p:grpSpPr bwMode="auto">
          <a:xfrm rot="-223108">
            <a:off x="3946525" y="4804246"/>
            <a:ext cx="334963" cy="823912"/>
            <a:chOff x="527" y="1749"/>
            <a:chExt cx="136" cy="453"/>
          </a:xfrm>
        </p:grpSpPr>
        <p:sp>
          <p:nvSpPr>
            <p:cNvPr id="27666" name="Arc 18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667" name="Arc 19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7668" name="Group 20"/>
          <p:cNvGrpSpPr>
            <a:grpSpLocks/>
          </p:cNvGrpSpPr>
          <p:nvPr/>
        </p:nvGrpSpPr>
        <p:grpSpPr bwMode="auto">
          <a:xfrm rot="-234000">
            <a:off x="6134100" y="4807421"/>
            <a:ext cx="354013" cy="846137"/>
            <a:chOff x="527" y="1749"/>
            <a:chExt cx="136" cy="453"/>
          </a:xfrm>
        </p:grpSpPr>
        <p:sp>
          <p:nvSpPr>
            <p:cNvPr id="27669" name="Arc 21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670" name="Arc 22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441682" y="6078321"/>
            <a:ext cx="82384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i="1" dirty="0" smtClean="0"/>
              <a:t>S</a:t>
            </a:r>
            <a:r>
              <a:rPr lang="en-GB" sz="2000" i="1" dirty="0"/>
              <a:t>. </a:t>
            </a:r>
            <a:r>
              <a:rPr lang="tr-TR" sz="2000" i="1" dirty="0" err="1"/>
              <a:t>p</a:t>
            </a:r>
            <a:r>
              <a:rPr lang="en-GB" sz="2000" i="1" dirty="0" err="1" smtClean="0"/>
              <a:t>neumoniae</a:t>
            </a:r>
            <a:r>
              <a:rPr lang="tr-TR" sz="2000" i="1" dirty="0" smtClean="0"/>
              <a:t>’ da </a:t>
            </a:r>
            <a:r>
              <a:rPr lang="tr-TR" sz="2000" dirty="0"/>
              <a:t>belirgin olmayan </a:t>
            </a:r>
            <a:r>
              <a:rPr lang="tr-TR" sz="2000" dirty="0" err="1"/>
              <a:t>zon</a:t>
            </a:r>
            <a:r>
              <a:rPr lang="tr-TR" sz="2000" dirty="0"/>
              <a:t> kenarlarının değerlendirilmesi</a:t>
            </a:r>
            <a:r>
              <a:rPr lang="en-GB" sz="2000" dirty="0"/>
              <a:t>.</a:t>
            </a:r>
          </a:p>
          <a:p>
            <a:pPr algn="ctr"/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EC50-FC2F-482F-8797-0DE72CE637A3}" type="slidenum">
              <a:rPr lang="sv-SE" smtClean="0"/>
              <a:pPr/>
              <a:t>11</a:t>
            </a:fld>
            <a:endParaRPr lang="sv-S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Üreme mi </a:t>
            </a:r>
            <a:r>
              <a:rPr lang="tr-TR" dirty="0" err="1" smtClean="0"/>
              <a:t>hemoliz</a:t>
            </a:r>
            <a:r>
              <a:rPr lang="tr-TR" dirty="0" smtClean="0"/>
              <a:t> mi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495425"/>
            <a:ext cx="8229600" cy="4525963"/>
          </a:xfrm>
        </p:spPr>
        <p:txBody>
          <a:bodyPr/>
          <a:lstStyle/>
          <a:p>
            <a:r>
              <a:rPr lang="tr-TR" sz="2400" dirty="0" err="1" smtClean="0"/>
              <a:t>Hemolizin</a:t>
            </a:r>
            <a:r>
              <a:rPr lang="tr-TR" sz="2400" dirty="0" smtClean="0"/>
              <a:t> </a:t>
            </a:r>
            <a:r>
              <a:rPr lang="tr-TR" sz="2400" dirty="0" err="1"/>
              <a:t>inhibisyonu</a:t>
            </a:r>
            <a:r>
              <a:rPr lang="tr-TR" sz="2400" dirty="0"/>
              <a:t> değil üremenin </a:t>
            </a:r>
            <a:r>
              <a:rPr lang="tr-TR" sz="2400" dirty="0" err="1"/>
              <a:t>inhibisyonu</a:t>
            </a:r>
            <a:r>
              <a:rPr lang="tr-TR" sz="2400" dirty="0"/>
              <a:t> değerlendirilmelidir</a:t>
            </a:r>
            <a:endParaRPr lang="en-GB" sz="2400" dirty="0">
              <a:cs typeface="Arial" charset="0"/>
            </a:endParaRPr>
          </a:p>
          <a:p>
            <a:r>
              <a:rPr lang="tr-TR" sz="2400" dirty="0" smtClean="0">
                <a:cs typeface="Arial" charset="0"/>
              </a:rPr>
              <a:t>Bazen üreme ve </a:t>
            </a:r>
            <a:r>
              <a:rPr lang="tr-TR" sz="2400" dirty="0" err="1" smtClean="0">
                <a:cs typeface="Arial" charset="0"/>
              </a:rPr>
              <a:t>hemolizi</a:t>
            </a:r>
            <a:r>
              <a:rPr lang="tr-TR" sz="2400" dirty="0" smtClean="0">
                <a:cs typeface="Arial" charset="0"/>
              </a:rPr>
              <a:t> </a:t>
            </a:r>
            <a:r>
              <a:rPr lang="tr-TR" sz="2400" dirty="0" err="1" smtClean="0">
                <a:cs typeface="Arial" charset="0"/>
              </a:rPr>
              <a:t>ayırdetmek</a:t>
            </a:r>
            <a:r>
              <a:rPr lang="tr-TR" sz="2400" dirty="0" smtClean="0">
                <a:cs typeface="Arial" charset="0"/>
              </a:rPr>
              <a:t> güç olabilir</a:t>
            </a:r>
            <a:endParaRPr lang="en-GB" sz="2400" dirty="0">
              <a:cs typeface="Arial" charset="0"/>
            </a:endParaRPr>
          </a:p>
          <a:p>
            <a:pPr lvl="1"/>
            <a:r>
              <a:rPr lang="en-GB" sz="2000" dirty="0" smtClean="0">
                <a:cs typeface="Arial" charset="0"/>
              </a:rPr>
              <a:t>β-</a:t>
            </a:r>
            <a:r>
              <a:rPr lang="tr-TR" sz="2000" dirty="0" err="1" smtClean="0">
                <a:cs typeface="Arial" charset="0"/>
              </a:rPr>
              <a:t>hemolizinler</a:t>
            </a:r>
            <a:r>
              <a:rPr lang="en-GB" sz="2000" dirty="0" smtClean="0">
                <a:cs typeface="Arial" charset="0"/>
              </a:rPr>
              <a:t> </a:t>
            </a:r>
            <a:r>
              <a:rPr lang="tr-TR" sz="2000" dirty="0" err="1" smtClean="0">
                <a:cs typeface="Arial" charset="0"/>
              </a:rPr>
              <a:t>agara</a:t>
            </a:r>
            <a:r>
              <a:rPr lang="tr-TR" sz="2000" dirty="0" smtClean="0">
                <a:cs typeface="Arial" charset="0"/>
              </a:rPr>
              <a:t> </a:t>
            </a:r>
            <a:r>
              <a:rPr lang="tr-TR" sz="2000" dirty="0" err="1" smtClean="0">
                <a:cs typeface="Arial" charset="0"/>
              </a:rPr>
              <a:t>difüze</a:t>
            </a:r>
            <a:r>
              <a:rPr lang="tr-TR" sz="2000" dirty="0" smtClean="0">
                <a:cs typeface="Arial" charset="0"/>
              </a:rPr>
              <a:t> olur. Bu nedenle </a:t>
            </a:r>
            <a:r>
              <a:rPr lang="en-GB" sz="2000" dirty="0" smtClean="0">
                <a:cs typeface="Arial" charset="0"/>
              </a:rPr>
              <a:t>β-h</a:t>
            </a:r>
            <a:r>
              <a:rPr lang="tr-TR" sz="2000" dirty="0" err="1" smtClean="0">
                <a:cs typeface="Arial" charset="0"/>
              </a:rPr>
              <a:t>emoliz</a:t>
            </a:r>
            <a:r>
              <a:rPr lang="en-GB" sz="2000" dirty="0" smtClean="0">
                <a:cs typeface="Arial" charset="0"/>
              </a:rPr>
              <a:t> </a:t>
            </a:r>
            <a:r>
              <a:rPr lang="tr-TR" sz="2000" dirty="0" smtClean="0">
                <a:cs typeface="Arial" charset="0"/>
              </a:rPr>
              <a:t>içinde </a:t>
            </a:r>
            <a:r>
              <a:rPr lang="tr-TR" sz="2000" dirty="0">
                <a:cs typeface="Arial" charset="0"/>
              </a:rPr>
              <a:t>ç</a:t>
            </a:r>
            <a:r>
              <a:rPr lang="tr-TR" sz="2000" dirty="0" smtClean="0">
                <a:cs typeface="Arial" charset="0"/>
              </a:rPr>
              <a:t>oğunlukla üreme yoktur.</a:t>
            </a:r>
            <a:endParaRPr lang="en-GB" sz="2000" dirty="0">
              <a:cs typeface="Arial" charset="0"/>
            </a:endParaRPr>
          </a:p>
          <a:p>
            <a:pPr lvl="1"/>
            <a:r>
              <a:rPr lang="en-GB" sz="2000" dirty="0" smtClean="0">
                <a:cs typeface="Arial" charset="0"/>
              </a:rPr>
              <a:t>α-</a:t>
            </a:r>
            <a:r>
              <a:rPr lang="tr-TR" sz="2000" dirty="0" err="1" smtClean="0">
                <a:cs typeface="Arial" charset="0"/>
              </a:rPr>
              <a:t>hemolizinler</a:t>
            </a:r>
            <a:r>
              <a:rPr lang="en-GB" sz="2000" dirty="0" smtClean="0">
                <a:cs typeface="Arial" charset="0"/>
              </a:rPr>
              <a:t> </a:t>
            </a:r>
            <a:r>
              <a:rPr lang="tr-TR" sz="2000" dirty="0" err="1" smtClean="0">
                <a:cs typeface="Arial" charset="0"/>
              </a:rPr>
              <a:t>difüze</a:t>
            </a:r>
            <a:r>
              <a:rPr lang="tr-TR" sz="2000" dirty="0" smtClean="0">
                <a:cs typeface="Arial" charset="0"/>
              </a:rPr>
              <a:t> olmaz</a:t>
            </a:r>
            <a:r>
              <a:rPr lang="en-GB" sz="2000" dirty="0" smtClean="0">
                <a:cs typeface="Arial" charset="0"/>
              </a:rPr>
              <a:t>. </a:t>
            </a:r>
            <a:r>
              <a:rPr lang="tr-TR" sz="2000" dirty="0" smtClean="0">
                <a:cs typeface="Arial" charset="0"/>
              </a:rPr>
              <a:t>Çoğunlukla </a:t>
            </a:r>
            <a:r>
              <a:rPr lang="en-GB" sz="2000" dirty="0" smtClean="0">
                <a:cs typeface="Arial" charset="0"/>
              </a:rPr>
              <a:t>α-h</a:t>
            </a:r>
            <a:r>
              <a:rPr lang="tr-TR" sz="2000" dirty="0" err="1" smtClean="0">
                <a:cs typeface="Arial" charset="0"/>
              </a:rPr>
              <a:t>emoliz</a:t>
            </a:r>
            <a:r>
              <a:rPr lang="tr-TR" sz="2000" dirty="0" smtClean="0">
                <a:cs typeface="Arial" charset="0"/>
              </a:rPr>
              <a:t> alanı içinde üreme olur</a:t>
            </a:r>
            <a:r>
              <a:rPr lang="en-GB" sz="2000" dirty="0" smtClean="0">
                <a:cs typeface="Arial" charset="0"/>
              </a:rPr>
              <a:t>.</a:t>
            </a:r>
            <a:endParaRPr lang="en-GB" sz="2000" dirty="0">
              <a:cs typeface="Arial" charset="0"/>
            </a:endParaRPr>
          </a:p>
          <a:p>
            <a:pPr lvl="1"/>
            <a:r>
              <a:rPr lang="en-GB" sz="2000" i="1" dirty="0">
                <a:cs typeface="Arial" charset="0"/>
              </a:rPr>
              <a:t>S. </a:t>
            </a:r>
            <a:r>
              <a:rPr lang="tr-TR" sz="2000" i="1" dirty="0">
                <a:cs typeface="Arial" charset="0"/>
              </a:rPr>
              <a:t>p</a:t>
            </a:r>
            <a:r>
              <a:rPr lang="en-GB" sz="2000" i="1" dirty="0" err="1" smtClean="0">
                <a:cs typeface="Arial" charset="0"/>
              </a:rPr>
              <a:t>neumoniae</a:t>
            </a:r>
            <a:r>
              <a:rPr lang="tr-TR" sz="2000" i="1" dirty="0">
                <a:cs typeface="Arial" charset="0"/>
              </a:rPr>
              <a:t> </a:t>
            </a:r>
            <a:r>
              <a:rPr lang="tr-TR" sz="2000" i="1" dirty="0" smtClean="0">
                <a:cs typeface="Arial" charset="0"/>
              </a:rPr>
              <a:t>ve</a:t>
            </a:r>
            <a:r>
              <a:rPr lang="en-GB" sz="2000" dirty="0" smtClean="0">
                <a:cs typeface="Arial" charset="0"/>
              </a:rPr>
              <a:t> β-la</a:t>
            </a:r>
            <a:r>
              <a:rPr lang="tr-TR" sz="2000" dirty="0" smtClean="0">
                <a:cs typeface="Arial" charset="0"/>
              </a:rPr>
              <a:t>k</a:t>
            </a:r>
            <a:r>
              <a:rPr lang="en-GB" sz="2000" dirty="0" smtClean="0">
                <a:cs typeface="Arial" charset="0"/>
              </a:rPr>
              <a:t>tam</a:t>
            </a:r>
            <a:r>
              <a:rPr lang="tr-TR" sz="2000" dirty="0" err="1" smtClean="0">
                <a:cs typeface="Arial" charset="0"/>
              </a:rPr>
              <a:t>larda</a:t>
            </a:r>
            <a:r>
              <a:rPr lang="tr-TR" sz="2000" dirty="0" smtClean="0">
                <a:cs typeface="Arial" charset="0"/>
              </a:rPr>
              <a:t> sıklıkla</a:t>
            </a:r>
            <a:r>
              <a:rPr lang="en-GB" sz="2000" dirty="0" smtClean="0">
                <a:cs typeface="Arial" charset="0"/>
              </a:rPr>
              <a:t> </a:t>
            </a:r>
            <a:r>
              <a:rPr lang="tr-TR" sz="2000" dirty="0" err="1" smtClean="0">
                <a:cs typeface="Arial" charset="0"/>
              </a:rPr>
              <a:t>zon</a:t>
            </a:r>
            <a:r>
              <a:rPr lang="tr-TR" sz="2000" dirty="0" smtClean="0">
                <a:cs typeface="Arial" charset="0"/>
              </a:rPr>
              <a:t> kenarlarında </a:t>
            </a:r>
            <a:r>
              <a:rPr lang="en-GB" sz="2000" dirty="0" smtClean="0">
                <a:cs typeface="Arial" charset="0"/>
              </a:rPr>
              <a:t>α-h</a:t>
            </a:r>
            <a:r>
              <a:rPr lang="tr-TR" sz="2000" dirty="0" err="1" smtClean="0">
                <a:cs typeface="Arial" charset="0"/>
              </a:rPr>
              <a:t>emoliz</a:t>
            </a:r>
            <a:r>
              <a:rPr lang="en-GB" sz="2000" dirty="0" smtClean="0">
                <a:cs typeface="Arial" charset="0"/>
              </a:rPr>
              <a:t> </a:t>
            </a:r>
            <a:r>
              <a:rPr lang="tr-TR" sz="2000" dirty="0" smtClean="0">
                <a:cs typeface="Arial" charset="0"/>
              </a:rPr>
              <a:t>de bulunur.</a:t>
            </a:r>
            <a:endParaRPr lang="en-GB" sz="2000" dirty="0">
              <a:cs typeface="Arial" charset="0"/>
            </a:endParaRP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761B-5431-412A-B5E9-D2A062708BB0}" type="slidenum">
              <a:rPr lang="sv-SE" smtClean="0"/>
              <a:pPr/>
              <a:t>12</a:t>
            </a:fld>
            <a:endParaRPr lang="sv-S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97" y="2768262"/>
            <a:ext cx="3474720" cy="3438144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</a:t>
            </a:r>
            <a:r>
              <a:rPr lang="tr-TR" dirty="0" smtClean="0"/>
              <a:t>-</a:t>
            </a:r>
            <a:r>
              <a:rPr lang="tr-TR" dirty="0" err="1" smtClean="0"/>
              <a:t>hemoliz</a:t>
            </a:r>
            <a:endParaRPr lang="sv-SE" dirty="0"/>
          </a:p>
        </p:txBody>
      </p:sp>
      <p:sp>
        <p:nvSpPr>
          <p:cNvPr id="8398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  <a:noFill/>
          <a:ln/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tr-TR" sz="2400" dirty="0" smtClean="0"/>
              <a:t>Hemoliz ve üremeyi ayırt etmek için plağı öne ve arkaya doğru hareket ettirin</a:t>
            </a:r>
            <a:endParaRPr lang="en-GB" sz="2400" dirty="0"/>
          </a:p>
          <a:p>
            <a:pPr marL="342900" lvl="1" indent="-342900">
              <a:buFontTx/>
              <a:buChar char="•"/>
            </a:pPr>
            <a:r>
              <a:rPr lang="en-GB" sz="2400" dirty="0" smtClean="0">
                <a:cs typeface="Arial" charset="0"/>
              </a:rPr>
              <a:t>β-h</a:t>
            </a:r>
            <a:r>
              <a:rPr lang="tr-TR" sz="2400" dirty="0" err="1" smtClean="0">
                <a:cs typeface="Arial" charset="0"/>
              </a:rPr>
              <a:t>emoliz</a:t>
            </a:r>
            <a:r>
              <a:rPr lang="tr-TR" sz="2400" dirty="0" smtClean="0">
                <a:cs typeface="Arial" charset="0"/>
              </a:rPr>
              <a:t> içinde genellikle üreme olmaz.</a:t>
            </a:r>
            <a:r>
              <a:rPr lang="en-GB" sz="2400" dirty="0" smtClean="0">
                <a:cs typeface="Arial" charset="0"/>
              </a:rPr>
              <a:t> </a:t>
            </a:r>
            <a:endParaRPr lang="en-GB" sz="2800" dirty="0"/>
          </a:p>
        </p:txBody>
      </p:sp>
      <p:pic>
        <p:nvPicPr>
          <p:cNvPr id="23" name="Bildobjekt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3" y="2763782"/>
            <a:ext cx="3386328" cy="3383280"/>
          </a:xfrm>
          <a:prstGeom prst="rect">
            <a:avLst/>
          </a:prstGeom>
        </p:spPr>
      </p:pic>
      <p:grpSp>
        <p:nvGrpSpPr>
          <p:cNvPr id="25" name="Group 14"/>
          <p:cNvGrpSpPr>
            <a:grpSpLocks/>
          </p:cNvGrpSpPr>
          <p:nvPr/>
        </p:nvGrpSpPr>
        <p:grpSpPr bwMode="auto">
          <a:xfrm rot="-790518">
            <a:off x="1560777" y="3482998"/>
            <a:ext cx="240638" cy="523951"/>
            <a:chOff x="527" y="1749"/>
            <a:chExt cx="136" cy="453"/>
          </a:xfrm>
        </p:grpSpPr>
        <p:sp>
          <p:nvSpPr>
            <p:cNvPr id="26" name="Arc 15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" name="Arc 16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31" name="Group 14"/>
          <p:cNvGrpSpPr>
            <a:grpSpLocks/>
          </p:cNvGrpSpPr>
          <p:nvPr/>
        </p:nvGrpSpPr>
        <p:grpSpPr bwMode="auto">
          <a:xfrm rot="21359044">
            <a:off x="6371806" y="3332148"/>
            <a:ext cx="192032" cy="523951"/>
            <a:chOff x="527" y="1749"/>
            <a:chExt cx="136" cy="453"/>
          </a:xfrm>
        </p:grpSpPr>
        <p:sp>
          <p:nvSpPr>
            <p:cNvPr id="32" name="Arc 15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3" name="Arc 16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 rot="21224932">
            <a:off x="2954894" y="4133982"/>
            <a:ext cx="315387" cy="658060"/>
            <a:chOff x="527" y="1749"/>
            <a:chExt cx="136" cy="453"/>
          </a:xfrm>
        </p:grpSpPr>
        <p:sp>
          <p:nvSpPr>
            <p:cNvPr id="35" name="Arc 15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6" name="Arc 16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1648989" y="6269250"/>
            <a:ext cx="16097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sz="2000" i="1" dirty="0"/>
              <a:t>S. </a:t>
            </a:r>
            <a:r>
              <a:rPr lang="sv-SE" sz="2000" i="1" dirty="0" err="1"/>
              <a:t>pyogenes</a:t>
            </a:r>
            <a:endParaRPr lang="sv-SE" sz="2000" i="1" dirty="0"/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294385" y="6269250"/>
            <a:ext cx="27911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sz="2000" dirty="0" err="1"/>
              <a:t>Streptococcus</a:t>
            </a:r>
            <a:r>
              <a:rPr lang="sv-SE" sz="2000" dirty="0"/>
              <a:t> </a:t>
            </a:r>
            <a:r>
              <a:rPr lang="sv-SE" sz="2000" dirty="0" err="1"/>
              <a:t>group</a:t>
            </a:r>
            <a:r>
              <a:rPr lang="sv-SE" sz="2000" dirty="0"/>
              <a:t> C</a:t>
            </a:r>
          </a:p>
        </p:txBody>
      </p:sp>
      <p:grpSp>
        <p:nvGrpSpPr>
          <p:cNvPr id="43" name="Group 14"/>
          <p:cNvGrpSpPr>
            <a:grpSpLocks/>
          </p:cNvGrpSpPr>
          <p:nvPr/>
        </p:nvGrpSpPr>
        <p:grpSpPr bwMode="auto">
          <a:xfrm>
            <a:off x="5450384" y="4114156"/>
            <a:ext cx="250329" cy="530926"/>
            <a:chOff x="527" y="1749"/>
            <a:chExt cx="136" cy="453"/>
          </a:xfrm>
        </p:grpSpPr>
        <p:sp>
          <p:nvSpPr>
            <p:cNvPr id="44" name="Arc 15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" name="Arc 16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>
          <a:xfrm>
            <a:off x="5294385" y="6269249"/>
            <a:ext cx="3392415" cy="452225"/>
          </a:xfrm>
        </p:spPr>
        <p:txBody>
          <a:bodyPr/>
          <a:lstStyle/>
          <a:p>
            <a:fld id="{360B761B-5431-412A-B5E9-D2A062708BB0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8858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</a:t>
            </a:r>
            <a:r>
              <a:rPr lang="en-GB" dirty="0" smtClean="0"/>
              <a:t>-h</a:t>
            </a:r>
            <a:r>
              <a:rPr lang="tr-TR" dirty="0" err="1" smtClean="0"/>
              <a:t>emoliz</a:t>
            </a:r>
            <a:endParaRPr lang="sv-SE" dirty="0"/>
          </a:p>
        </p:txBody>
      </p:sp>
      <p:pic>
        <p:nvPicPr>
          <p:cNvPr id="83972" name="Picture 4" descr="Alphahem CEC pnc"/>
          <p:cNvPicPr>
            <a:picLocks noChangeAspect="1" noChangeArrowheads="1"/>
          </p:cNvPicPr>
          <p:nvPr/>
        </p:nvPicPr>
        <p:blipFill>
          <a:blip r:embed="rId3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6711" r="3516" b="6711"/>
          <a:stretch>
            <a:fillRect/>
          </a:stretch>
        </p:blipFill>
        <p:spPr bwMode="auto">
          <a:xfrm>
            <a:off x="5184775" y="2587625"/>
            <a:ext cx="2786063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974" name="Group 6"/>
          <p:cNvGrpSpPr>
            <a:grpSpLocks/>
          </p:cNvGrpSpPr>
          <p:nvPr/>
        </p:nvGrpSpPr>
        <p:grpSpPr bwMode="auto">
          <a:xfrm rot="7352776">
            <a:off x="6712744" y="2588419"/>
            <a:ext cx="461963" cy="1355725"/>
            <a:chOff x="527" y="1749"/>
            <a:chExt cx="136" cy="453"/>
          </a:xfrm>
        </p:grpSpPr>
        <p:sp>
          <p:nvSpPr>
            <p:cNvPr id="83975" name="Arc 7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3976" name="Arc 8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83977" name="Picture 9" descr="pnc_betalakt2_bM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278063"/>
            <a:ext cx="3321050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8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7"/>
            <a:ext cx="8229600" cy="4903787"/>
          </a:xfrm>
          <a:noFill/>
          <a:ln/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tr-TR" sz="2400" dirty="0"/>
              <a:t>Hemoliz ve üremeyi ayırt etmek için plağı öne ve arkaya doğru hareket ettirin</a:t>
            </a:r>
            <a:endParaRPr lang="en-GB" sz="2400" dirty="0"/>
          </a:p>
        </p:txBody>
      </p:sp>
      <p:grpSp>
        <p:nvGrpSpPr>
          <p:cNvPr id="83982" name="Group 14"/>
          <p:cNvGrpSpPr>
            <a:grpSpLocks/>
          </p:cNvGrpSpPr>
          <p:nvPr/>
        </p:nvGrpSpPr>
        <p:grpSpPr bwMode="auto">
          <a:xfrm rot="-790518">
            <a:off x="2060575" y="2686050"/>
            <a:ext cx="338138" cy="738188"/>
            <a:chOff x="527" y="1749"/>
            <a:chExt cx="136" cy="453"/>
          </a:xfrm>
        </p:grpSpPr>
        <p:sp>
          <p:nvSpPr>
            <p:cNvPr id="83983" name="Arc 15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3984" name="Arc 16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83985" name="Group 17"/>
          <p:cNvGrpSpPr>
            <a:grpSpLocks/>
          </p:cNvGrpSpPr>
          <p:nvPr/>
        </p:nvGrpSpPr>
        <p:grpSpPr bwMode="auto">
          <a:xfrm rot="-790518">
            <a:off x="2886075" y="4141788"/>
            <a:ext cx="338138" cy="728662"/>
            <a:chOff x="527" y="1749"/>
            <a:chExt cx="136" cy="453"/>
          </a:xfrm>
        </p:grpSpPr>
        <p:sp>
          <p:nvSpPr>
            <p:cNvPr id="83986" name="Arc 18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3987" name="Arc 19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971550" y="5527675"/>
            <a:ext cx="3187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1600" dirty="0" smtClean="0"/>
              <a:t>Genellikle </a:t>
            </a:r>
            <a:r>
              <a:rPr lang="en-GB" sz="1600" dirty="0" smtClean="0">
                <a:cs typeface="Arial" charset="0"/>
              </a:rPr>
              <a:t>α-h</a:t>
            </a:r>
            <a:r>
              <a:rPr lang="tr-TR" sz="1600" dirty="0" err="1" smtClean="0">
                <a:cs typeface="Arial" charset="0"/>
              </a:rPr>
              <a:t>emoliz</a:t>
            </a:r>
            <a:r>
              <a:rPr lang="tr-TR" sz="1600" dirty="0" smtClean="0">
                <a:cs typeface="Arial" charset="0"/>
              </a:rPr>
              <a:t> alanında üreme vardır.</a:t>
            </a:r>
            <a:r>
              <a:rPr lang="en-GB" sz="1600" dirty="0" smtClean="0">
                <a:cs typeface="Arial" charset="0"/>
              </a:rPr>
              <a:t>.</a:t>
            </a:r>
            <a:endParaRPr lang="en-GB" sz="1600" dirty="0">
              <a:cs typeface="Arial" charset="0"/>
            </a:endParaRPr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5060950" y="5527675"/>
            <a:ext cx="3759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1"/>
            <a:r>
              <a:rPr lang="tr-TR" sz="1600" dirty="0" smtClean="0"/>
              <a:t>Bazı bakterilerde</a:t>
            </a:r>
            <a:r>
              <a:rPr lang="en-GB" sz="1600" dirty="0" smtClean="0"/>
              <a:t>, </a:t>
            </a:r>
            <a:r>
              <a:rPr lang="tr-TR" sz="1600" dirty="0" smtClean="0"/>
              <a:t>üreme olmaksızın </a:t>
            </a:r>
            <a:r>
              <a:rPr lang="en-GB" sz="1600" dirty="0" smtClean="0">
                <a:cs typeface="Arial" charset="0"/>
              </a:rPr>
              <a:t>α-h</a:t>
            </a:r>
            <a:r>
              <a:rPr lang="tr-TR" sz="1600" dirty="0" err="1" smtClean="0">
                <a:cs typeface="Arial" charset="0"/>
              </a:rPr>
              <a:t>emoliz</a:t>
            </a:r>
            <a:r>
              <a:rPr lang="tr-TR" sz="1600" dirty="0" smtClean="0">
                <a:cs typeface="Arial" charset="0"/>
              </a:rPr>
              <a:t> olabilir. </a:t>
            </a:r>
            <a:r>
              <a:rPr lang="tr-TR" sz="1600" dirty="0"/>
              <a:t>Hemoliz ve üremeyi ayırt etmek için plağı öne ve arkaya doğru hareket ettirin</a:t>
            </a:r>
            <a:endParaRPr lang="en-GB" sz="1600" dirty="0"/>
          </a:p>
          <a:p>
            <a:r>
              <a:rPr lang="en-GB" sz="1600" dirty="0" smtClean="0">
                <a:cs typeface="Arial" charset="0"/>
              </a:rPr>
              <a:t>.</a:t>
            </a:r>
            <a:endParaRPr lang="en-GB" sz="1600" dirty="0">
              <a:cs typeface="Arial" charset="0"/>
            </a:endParaRP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761B-5431-412A-B5E9-D2A062708BB0}" type="slidenum">
              <a:rPr lang="sv-SE" smtClean="0"/>
              <a:pPr/>
              <a:t>14</a:t>
            </a:fld>
            <a:endParaRPr lang="sv-S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Belirli değerlendirme ilkeleri</a:t>
            </a:r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608" y="1312417"/>
            <a:ext cx="8136904" cy="511256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tr-TR" sz="2000" dirty="0" err="1"/>
              <a:t>Enterobacterales</a:t>
            </a:r>
            <a:r>
              <a:rPr lang="tr-TR" sz="2000" dirty="0" smtClean="0"/>
              <a:t>’ te </a:t>
            </a:r>
            <a:r>
              <a:rPr lang="tr-TR" sz="2000" dirty="0" err="1"/>
              <a:t>ampisilin</a:t>
            </a:r>
            <a:r>
              <a:rPr lang="tr-TR" sz="2000" dirty="0"/>
              <a:t>, </a:t>
            </a:r>
            <a:r>
              <a:rPr lang="tr-TR" sz="2000" dirty="0" err="1"/>
              <a:t>ampisilin-sulbaktam</a:t>
            </a:r>
            <a:r>
              <a:rPr lang="tr-TR" sz="2000" dirty="0"/>
              <a:t> ve </a:t>
            </a:r>
            <a:r>
              <a:rPr lang="tr-TR" sz="2000" dirty="0" err="1"/>
              <a:t>amoksisilin-klavulanik</a:t>
            </a:r>
            <a:r>
              <a:rPr lang="tr-TR" sz="2000" dirty="0"/>
              <a:t> asit </a:t>
            </a:r>
            <a:endParaRPr lang="tr-TR" sz="2000" dirty="0" smtClean="0"/>
          </a:p>
          <a:p>
            <a:pPr>
              <a:spcBef>
                <a:spcPts val="600"/>
              </a:spcBef>
            </a:pPr>
            <a:r>
              <a:rPr lang="en-GB" sz="2000" i="1" dirty="0" err="1" smtClean="0">
                <a:cs typeface="Arial" charset="0"/>
              </a:rPr>
              <a:t>Enterobacterales</a:t>
            </a:r>
            <a:r>
              <a:rPr lang="en-GB" sz="2000" i="1" dirty="0" smtClean="0">
                <a:cs typeface="Arial" charset="0"/>
              </a:rPr>
              <a:t> </a:t>
            </a:r>
            <a:r>
              <a:rPr lang="tr-TR" sz="2000" dirty="0" smtClean="0">
                <a:cs typeface="Arial" charset="0"/>
              </a:rPr>
              <a:t>ve</a:t>
            </a:r>
            <a:r>
              <a:rPr lang="en-GB" sz="2000" dirty="0" smtClean="0">
                <a:cs typeface="Arial" charset="0"/>
              </a:rPr>
              <a:t> </a:t>
            </a:r>
            <a:r>
              <a:rPr lang="en-GB" sz="2000" dirty="0" err="1" smtClean="0">
                <a:cs typeface="Arial" charset="0"/>
              </a:rPr>
              <a:t>temo</a:t>
            </a:r>
            <a:r>
              <a:rPr lang="tr-TR" sz="2000" dirty="0" smtClean="0">
                <a:cs typeface="Arial" charset="0"/>
              </a:rPr>
              <a:t>s</a:t>
            </a:r>
            <a:r>
              <a:rPr lang="en-GB" sz="2000" dirty="0" err="1" smtClean="0">
                <a:cs typeface="Arial" charset="0"/>
              </a:rPr>
              <a:t>ilin</a:t>
            </a:r>
            <a:endParaRPr lang="en-GB" sz="2000" dirty="0"/>
          </a:p>
          <a:p>
            <a:pPr>
              <a:spcBef>
                <a:spcPts val="600"/>
              </a:spcBef>
            </a:pPr>
            <a:r>
              <a:rPr lang="en-GB" sz="2000" i="1" dirty="0" err="1">
                <a:cs typeface="Arial" charset="0"/>
              </a:rPr>
              <a:t>Enterobacterales</a:t>
            </a:r>
            <a:r>
              <a:rPr lang="en-GB" sz="2000" i="1" dirty="0">
                <a:cs typeface="Arial" charset="0"/>
              </a:rPr>
              <a:t> </a:t>
            </a:r>
            <a:r>
              <a:rPr lang="tr-TR" sz="2000" dirty="0" smtClean="0">
                <a:cs typeface="Arial" charset="0"/>
              </a:rPr>
              <a:t>ve </a:t>
            </a:r>
            <a:r>
              <a:rPr lang="en-GB" sz="2000" dirty="0" smtClean="0">
                <a:cs typeface="Arial" charset="0"/>
              </a:rPr>
              <a:t>me</a:t>
            </a:r>
            <a:r>
              <a:rPr lang="tr-TR" sz="2000" dirty="0" smtClean="0">
                <a:cs typeface="Arial" charset="0"/>
              </a:rPr>
              <a:t>s</a:t>
            </a:r>
            <a:r>
              <a:rPr lang="en-GB" sz="2000" dirty="0" err="1" smtClean="0">
                <a:cs typeface="Arial" charset="0"/>
              </a:rPr>
              <a:t>illinam</a:t>
            </a:r>
            <a:endParaRPr lang="en-GB" sz="2000" dirty="0"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en-GB" sz="2000" i="1" dirty="0">
                <a:cs typeface="Arial" charset="0"/>
              </a:rPr>
              <a:t>E. coli </a:t>
            </a:r>
            <a:r>
              <a:rPr lang="tr-TR" sz="2000" dirty="0" smtClean="0">
                <a:cs typeface="Arial" charset="0"/>
              </a:rPr>
              <a:t>ve</a:t>
            </a:r>
            <a:r>
              <a:rPr lang="en-GB" sz="2000" dirty="0" smtClean="0">
                <a:cs typeface="Arial" charset="0"/>
              </a:rPr>
              <a:t> </a:t>
            </a:r>
            <a:r>
              <a:rPr lang="en-GB" sz="2000" dirty="0" err="1" smtClean="0">
                <a:cs typeface="Arial" charset="0"/>
              </a:rPr>
              <a:t>fosfom</a:t>
            </a:r>
            <a:r>
              <a:rPr lang="tr-TR" sz="2000" dirty="0" smtClean="0">
                <a:cs typeface="Arial" charset="0"/>
              </a:rPr>
              <a:t>isin</a:t>
            </a:r>
            <a:endParaRPr lang="en-GB" sz="2000" dirty="0"/>
          </a:p>
          <a:p>
            <a:pPr>
              <a:spcBef>
                <a:spcPts val="600"/>
              </a:spcBef>
            </a:pPr>
            <a:r>
              <a:rPr lang="en-GB" sz="2000" dirty="0" err="1" smtClean="0"/>
              <a:t>Trimetoprim</a:t>
            </a:r>
            <a:r>
              <a:rPr lang="en-GB" sz="2000" dirty="0" smtClean="0"/>
              <a:t> </a:t>
            </a:r>
            <a:r>
              <a:rPr lang="tr-TR" sz="2000" dirty="0" smtClean="0"/>
              <a:t>ve </a:t>
            </a:r>
            <a:r>
              <a:rPr lang="en-GB" sz="2000" dirty="0" smtClean="0"/>
              <a:t> </a:t>
            </a:r>
            <a:r>
              <a:rPr lang="en-GB" sz="2000" dirty="0" err="1" smtClean="0"/>
              <a:t>trimetoprim-sulfameto</a:t>
            </a:r>
            <a:r>
              <a:rPr lang="tr-TR" sz="2000" dirty="0" err="1" smtClean="0"/>
              <a:t>ks</a:t>
            </a:r>
            <a:r>
              <a:rPr lang="en-GB" sz="2000" dirty="0" err="1" smtClean="0"/>
              <a:t>azol</a:t>
            </a:r>
            <a:r>
              <a:rPr lang="en-GB" sz="2000" dirty="0" smtClean="0"/>
              <a:t>  gene</a:t>
            </a:r>
            <a:r>
              <a:rPr lang="tr-TR" sz="2000" dirty="0" smtClean="0"/>
              <a:t>l</a:t>
            </a:r>
            <a:endParaRPr lang="en-GB" sz="2000" i="1" dirty="0"/>
          </a:p>
          <a:p>
            <a:pPr>
              <a:spcBef>
                <a:spcPts val="600"/>
              </a:spcBef>
            </a:pPr>
            <a:r>
              <a:rPr lang="en-GB" sz="2000" i="1" dirty="0"/>
              <a:t>Stenotrophomonas maltophilia, </a:t>
            </a:r>
            <a:r>
              <a:rPr lang="en-GB" sz="2000" i="1" dirty="0" err="1"/>
              <a:t>Achromobacter</a:t>
            </a:r>
            <a:r>
              <a:rPr lang="en-GB" sz="2000" i="1" dirty="0"/>
              <a:t> </a:t>
            </a:r>
            <a:r>
              <a:rPr lang="en-GB" sz="2000" i="1" dirty="0" err="1"/>
              <a:t>xylosoxidans</a:t>
            </a:r>
            <a:r>
              <a:rPr lang="en-GB" sz="2000" i="1" dirty="0"/>
              <a:t> </a:t>
            </a:r>
            <a:r>
              <a:rPr lang="tr-TR" sz="2000" dirty="0" smtClean="0"/>
              <a:t>ve</a:t>
            </a:r>
            <a:r>
              <a:rPr lang="en-GB" sz="2000" dirty="0" smtClean="0"/>
              <a:t> </a:t>
            </a:r>
            <a:r>
              <a:rPr lang="en-GB" sz="2000" i="1" dirty="0" err="1"/>
              <a:t>Burkholderia</a:t>
            </a:r>
            <a:r>
              <a:rPr lang="en-GB" sz="2000" i="1" dirty="0"/>
              <a:t> </a:t>
            </a:r>
            <a:r>
              <a:rPr lang="en-GB" sz="2000" i="1" dirty="0" err="1"/>
              <a:t>pseudomallei</a:t>
            </a:r>
            <a:r>
              <a:rPr lang="en-GB" sz="2000" i="1" dirty="0"/>
              <a:t> </a:t>
            </a:r>
            <a:r>
              <a:rPr lang="tr-TR" sz="2000" dirty="0" smtClean="0"/>
              <a:t>ile</a:t>
            </a:r>
            <a:r>
              <a:rPr lang="tr-TR" sz="2000" i="1" dirty="0" smtClean="0"/>
              <a:t> </a:t>
            </a:r>
            <a:r>
              <a:rPr lang="en-GB" sz="2000" dirty="0" err="1" smtClean="0"/>
              <a:t>trimetoprim-sulfameto</a:t>
            </a:r>
            <a:r>
              <a:rPr lang="tr-TR" sz="2000" dirty="0" err="1" smtClean="0"/>
              <a:t>ks</a:t>
            </a:r>
            <a:r>
              <a:rPr lang="en-GB" sz="2000" dirty="0" err="1" smtClean="0"/>
              <a:t>azol</a:t>
            </a:r>
            <a:endParaRPr lang="en-GB" sz="2000" dirty="0"/>
          </a:p>
          <a:p>
            <a:pPr>
              <a:spcBef>
                <a:spcPts val="600"/>
              </a:spcBef>
            </a:pPr>
            <a:r>
              <a:rPr lang="en-GB" sz="2000" i="1" dirty="0" err="1">
                <a:cs typeface="Arial" charset="0"/>
              </a:rPr>
              <a:t>Aeromonas</a:t>
            </a:r>
            <a:r>
              <a:rPr lang="en-GB" sz="2000" i="1" dirty="0">
                <a:cs typeface="Arial" charset="0"/>
              </a:rPr>
              <a:t> </a:t>
            </a:r>
            <a:r>
              <a:rPr lang="en-GB" sz="2000" dirty="0">
                <a:cs typeface="Arial" charset="0"/>
              </a:rPr>
              <a:t>spp. </a:t>
            </a:r>
            <a:r>
              <a:rPr lang="tr-TR" sz="2000" dirty="0" smtClean="0">
                <a:cs typeface="Arial" charset="0"/>
              </a:rPr>
              <a:t>ve</a:t>
            </a:r>
            <a:r>
              <a:rPr lang="en-GB" sz="2000" dirty="0" smtClean="0">
                <a:cs typeface="Arial" charset="0"/>
              </a:rPr>
              <a:t> </a:t>
            </a:r>
            <a:r>
              <a:rPr lang="en-GB" sz="2000" dirty="0" err="1" smtClean="0"/>
              <a:t>trimetoprim-sulfameto</a:t>
            </a:r>
            <a:r>
              <a:rPr lang="tr-TR" sz="2000" dirty="0" err="1" smtClean="0"/>
              <a:t>ks</a:t>
            </a:r>
            <a:r>
              <a:rPr lang="en-GB" sz="2000" dirty="0" err="1" smtClean="0"/>
              <a:t>azol</a:t>
            </a:r>
            <a:endParaRPr lang="en-GB" sz="2000" dirty="0"/>
          </a:p>
          <a:p>
            <a:pPr>
              <a:spcBef>
                <a:spcPts val="600"/>
              </a:spcBef>
            </a:pPr>
            <a:r>
              <a:rPr lang="en-GB" sz="2000" dirty="0" err="1" smtClean="0"/>
              <a:t>Enterococ</a:t>
            </a:r>
            <a:r>
              <a:rPr lang="tr-TR" sz="2000" dirty="0" err="1" smtClean="0"/>
              <a:t>cus</a:t>
            </a:r>
            <a:r>
              <a:rPr lang="en-GB" sz="2000" dirty="0" smtClean="0"/>
              <a:t> </a:t>
            </a:r>
            <a:r>
              <a:rPr lang="tr-TR" sz="2000" dirty="0" smtClean="0"/>
              <a:t>ve</a:t>
            </a:r>
            <a:r>
              <a:rPr lang="en-GB" sz="2000" dirty="0" smtClean="0"/>
              <a:t> van</a:t>
            </a:r>
            <a:r>
              <a:rPr lang="tr-TR" sz="2000" dirty="0" smtClean="0"/>
              <a:t>k</a:t>
            </a:r>
            <a:r>
              <a:rPr lang="en-GB" sz="2000" dirty="0" smtClean="0"/>
              <a:t>om</a:t>
            </a:r>
            <a:r>
              <a:rPr lang="tr-TR" sz="2000" dirty="0" smtClean="0"/>
              <a:t>isin</a:t>
            </a:r>
            <a:endParaRPr lang="en-GB" sz="2000" dirty="0"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en-GB" sz="2000" i="1" dirty="0">
                <a:cs typeface="Arial" charset="0"/>
              </a:rPr>
              <a:t>S. aureus </a:t>
            </a:r>
            <a:r>
              <a:rPr lang="tr-TR" sz="2000" dirty="0" smtClean="0">
                <a:cs typeface="Arial" charset="0"/>
              </a:rPr>
              <a:t>ve</a:t>
            </a:r>
            <a:r>
              <a:rPr lang="en-GB" sz="2000" dirty="0" smtClean="0">
                <a:cs typeface="Arial" charset="0"/>
              </a:rPr>
              <a:t> </a:t>
            </a:r>
            <a:r>
              <a:rPr lang="en-GB" sz="2000" dirty="0" err="1" smtClean="0">
                <a:cs typeface="Arial" charset="0"/>
              </a:rPr>
              <a:t>benz</a:t>
            </a:r>
            <a:r>
              <a:rPr lang="tr-TR" sz="2000" dirty="0" err="1" smtClean="0">
                <a:cs typeface="Arial" charset="0"/>
              </a:rPr>
              <a:t>ilpenisilin</a:t>
            </a:r>
            <a:endParaRPr lang="en-GB" sz="2000" dirty="0"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tr-TR" sz="2000" dirty="0" smtClean="0">
                <a:cs typeface="Arial" charset="0"/>
              </a:rPr>
              <a:t>S</a:t>
            </a:r>
            <a:r>
              <a:rPr lang="en-GB" sz="2000" dirty="0" smtClean="0">
                <a:cs typeface="Arial" charset="0"/>
              </a:rPr>
              <a:t>ta</a:t>
            </a:r>
            <a:r>
              <a:rPr lang="tr-TR" sz="2000" dirty="0" err="1" smtClean="0">
                <a:cs typeface="Arial" charset="0"/>
              </a:rPr>
              <a:t>filokok</a:t>
            </a:r>
            <a:r>
              <a:rPr lang="tr-TR" sz="2000" dirty="0" smtClean="0">
                <a:cs typeface="Arial" charset="0"/>
              </a:rPr>
              <a:t> ve streptokoklarda</a:t>
            </a:r>
            <a:r>
              <a:rPr lang="en-GB" sz="2000" dirty="0" smtClean="0">
                <a:cs typeface="Arial" charset="0"/>
              </a:rPr>
              <a:t> </a:t>
            </a:r>
            <a:r>
              <a:rPr lang="tr-TR" sz="2000" dirty="0" smtClean="0">
                <a:cs typeface="Arial" charset="0"/>
              </a:rPr>
              <a:t>indüklenebilir </a:t>
            </a:r>
            <a:r>
              <a:rPr lang="tr-TR" sz="2000" dirty="0" err="1" smtClean="0">
                <a:cs typeface="Arial" charset="0"/>
              </a:rPr>
              <a:t>klindamisin</a:t>
            </a:r>
            <a:r>
              <a:rPr lang="tr-TR" sz="2000" dirty="0" smtClean="0">
                <a:cs typeface="Arial" charset="0"/>
              </a:rPr>
              <a:t> direncinin saptanması</a:t>
            </a:r>
          </a:p>
          <a:p>
            <a:pPr>
              <a:spcBef>
                <a:spcPts val="600"/>
              </a:spcBef>
            </a:pPr>
            <a:r>
              <a:rPr lang="en-GB" sz="2000" i="1" dirty="0" smtClean="0">
                <a:cs typeface="Arial" charset="0"/>
              </a:rPr>
              <a:t>H. </a:t>
            </a:r>
            <a:r>
              <a:rPr lang="en-GB" sz="2000" i="1" dirty="0" err="1" smtClean="0">
                <a:cs typeface="Arial" charset="0"/>
              </a:rPr>
              <a:t>influenzae</a:t>
            </a:r>
            <a:r>
              <a:rPr lang="en-GB" sz="2000" i="1" dirty="0" smtClean="0">
                <a:cs typeface="Arial" charset="0"/>
              </a:rPr>
              <a:t> </a:t>
            </a:r>
            <a:r>
              <a:rPr lang="tr-TR" sz="2000" dirty="0" smtClean="0">
                <a:cs typeface="Arial" charset="0"/>
              </a:rPr>
              <a:t>ve</a:t>
            </a:r>
            <a:r>
              <a:rPr lang="en-GB" sz="2000" dirty="0" smtClean="0">
                <a:cs typeface="Arial" charset="0"/>
              </a:rPr>
              <a:t> beta-la</a:t>
            </a:r>
            <a:r>
              <a:rPr lang="tr-TR" sz="2000" dirty="0" smtClean="0">
                <a:cs typeface="Arial" charset="0"/>
              </a:rPr>
              <a:t>k</a:t>
            </a:r>
            <a:r>
              <a:rPr lang="en-GB" sz="2000" dirty="0" smtClean="0">
                <a:cs typeface="Arial" charset="0"/>
              </a:rPr>
              <a:t>tam </a:t>
            </a:r>
            <a:r>
              <a:rPr lang="tr-TR" sz="2000" dirty="0" smtClean="0">
                <a:cs typeface="Arial" charset="0"/>
              </a:rPr>
              <a:t>antibiyotikler</a:t>
            </a:r>
            <a:endParaRPr lang="en-GB" sz="2000" dirty="0" smtClean="0">
              <a:cs typeface="Arial" charset="0"/>
            </a:endParaRPr>
          </a:p>
          <a:p>
            <a:pPr>
              <a:spcBef>
                <a:spcPts val="600"/>
              </a:spcBef>
            </a:pPr>
            <a:endParaRPr lang="en-GB" sz="2000" dirty="0">
              <a:cs typeface="Arial" charset="0"/>
            </a:endParaRP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761B-5431-412A-B5E9-D2A062708BB0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792"/>
            <a:ext cx="9144000" cy="1143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tr-TR" sz="3600" dirty="0" err="1" smtClean="0"/>
              <a:t>Enterobacterales</a:t>
            </a:r>
            <a:r>
              <a:rPr lang="tr-TR" sz="3600" dirty="0" smtClean="0"/>
              <a:t>’ te </a:t>
            </a:r>
            <a:r>
              <a:rPr lang="tr-TR" sz="3600" dirty="0" err="1"/>
              <a:t>ampisilin</a:t>
            </a:r>
            <a:r>
              <a:rPr lang="tr-TR" sz="3600" dirty="0"/>
              <a:t>, </a:t>
            </a:r>
            <a:r>
              <a:rPr lang="tr-TR" sz="3600" dirty="0" err="1"/>
              <a:t>ampisilin-sulbaktam</a:t>
            </a:r>
            <a:r>
              <a:rPr lang="tr-TR" sz="3600" dirty="0"/>
              <a:t> ve </a:t>
            </a:r>
            <a:r>
              <a:rPr lang="tr-TR" sz="3600" dirty="0" err="1"/>
              <a:t>amoksisilin-klavulanik</a:t>
            </a:r>
            <a:r>
              <a:rPr lang="tr-TR" sz="3600" dirty="0"/>
              <a:t> asit </a:t>
            </a:r>
          </a:p>
        </p:txBody>
      </p:sp>
      <p:pic>
        <p:nvPicPr>
          <p:cNvPr id="24580" name="Picture 4" descr="AMP inre zon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9842" r="13841" b="9842"/>
          <a:stretch>
            <a:fillRect/>
          </a:stretch>
        </p:blipFill>
        <p:spPr bwMode="auto">
          <a:xfrm>
            <a:off x="1258888" y="4049514"/>
            <a:ext cx="1741487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E coli AMP"/>
          <p:cNvPicPr>
            <a:picLocks noChangeAspect="1" noChangeArrowheads="1"/>
          </p:cNvPicPr>
          <p:nvPr/>
        </p:nvPicPr>
        <p:blipFill>
          <a:blip r:embed="rId4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5" b="5273"/>
          <a:stretch>
            <a:fillRect/>
          </a:stretch>
        </p:blipFill>
        <p:spPr bwMode="auto">
          <a:xfrm>
            <a:off x="3709988" y="4046339"/>
            <a:ext cx="1706562" cy="18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E coli AMP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8685" r="13599" b="8685"/>
          <a:stretch>
            <a:fillRect/>
          </a:stretch>
        </p:blipFill>
        <p:spPr bwMode="auto">
          <a:xfrm>
            <a:off x="6115050" y="4046339"/>
            <a:ext cx="1770063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1489075" y="4555926"/>
            <a:ext cx="215900" cy="719138"/>
            <a:chOff x="527" y="1749"/>
            <a:chExt cx="136" cy="453"/>
          </a:xfrm>
        </p:grpSpPr>
        <p:sp>
          <p:nvSpPr>
            <p:cNvPr id="24584" name="Arc 8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585" name="Arc 9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3895725" y="4589264"/>
            <a:ext cx="215900" cy="719137"/>
            <a:chOff x="527" y="1749"/>
            <a:chExt cx="136" cy="453"/>
          </a:xfrm>
        </p:grpSpPr>
        <p:sp>
          <p:nvSpPr>
            <p:cNvPr id="24587" name="Arc 11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588" name="Arc 12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4589" name="Group 13"/>
          <p:cNvGrpSpPr>
            <a:grpSpLocks/>
          </p:cNvGrpSpPr>
          <p:nvPr/>
        </p:nvGrpSpPr>
        <p:grpSpPr bwMode="auto">
          <a:xfrm>
            <a:off x="6323013" y="4614664"/>
            <a:ext cx="215900" cy="719137"/>
            <a:chOff x="527" y="1749"/>
            <a:chExt cx="136" cy="453"/>
          </a:xfrm>
        </p:grpSpPr>
        <p:sp>
          <p:nvSpPr>
            <p:cNvPr id="24590" name="Arc 14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591" name="Arc 15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45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48469" y="1999381"/>
            <a:ext cx="8229600" cy="4525963"/>
          </a:xfrm>
        </p:spPr>
        <p:txBody>
          <a:bodyPr/>
          <a:lstStyle/>
          <a:p>
            <a:r>
              <a:rPr lang="tr-TR" sz="2400" dirty="0" smtClean="0"/>
              <a:t>Bazı </a:t>
            </a:r>
            <a:r>
              <a:rPr lang="tr-TR" sz="2400" dirty="0" err="1" smtClean="0"/>
              <a:t>Mueller</a:t>
            </a:r>
            <a:r>
              <a:rPr lang="tr-TR" sz="2400" dirty="0" smtClean="0"/>
              <a:t> </a:t>
            </a:r>
            <a:r>
              <a:rPr lang="tr-TR" sz="2400" dirty="0" err="1"/>
              <a:t>Hinton</a:t>
            </a:r>
            <a:r>
              <a:rPr lang="tr-TR" sz="2400" dirty="0"/>
              <a:t> </a:t>
            </a:r>
            <a:r>
              <a:rPr lang="tr-TR" sz="2400" dirty="0" err="1"/>
              <a:t>agar</a:t>
            </a:r>
            <a:r>
              <a:rPr lang="tr-TR" sz="2400" dirty="0"/>
              <a:t> serilerinde görülebilen ince bir tabaka şeklindeki </a:t>
            </a:r>
            <a:r>
              <a:rPr lang="tr-TR" sz="2400" dirty="0" err="1" smtClean="0"/>
              <a:t>zon</a:t>
            </a:r>
            <a:r>
              <a:rPr lang="tr-TR" sz="2400" dirty="0" smtClean="0"/>
              <a:t> içi üreme </a:t>
            </a:r>
            <a:r>
              <a:rPr lang="tr-TR" sz="2400" dirty="0"/>
              <a:t>dikkate alınmamalıdır. </a:t>
            </a:r>
            <a:r>
              <a:rPr lang="tr-TR" sz="2400" dirty="0" smtClean="0"/>
              <a:t>İç </a:t>
            </a:r>
            <a:r>
              <a:rPr lang="tr-TR" sz="2400" dirty="0" err="1" smtClean="0"/>
              <a:t>zon</a:t>
            </a:r>
            <a:r>
              <a:rPr lang="tr-TR" sz="2400" dirty="0" smtClean="0"/>
              <a:t> bazı </a:t>
            </a:r>
            <a:r>
              <a:rPr lang="tr-TR" sz="2400" dirty="0" err="1" smtClean="0"/>
              <a:t>agar</a:t>
            </a:r>
            <a:r>
              <a:rPr lang="tr-TR" sz="2400" dirty="0" smtClean="0"/>
              <a:t> serilerinde gözlenmez ve dış </a:t>
            </a:r>
            <a:r>
              <a:rPr lang="tr-TR" sz="2400" dirty="0" err="1" smtClean="0"/>
              <a:t>zon</a:t>
            </a:r>
            <a:r>
              <a:rPr lang="tr-TR" sz="2400" dirty="0" smtClean="0"/>
              <a:t> değerlendirmeye alındığında seriler arasında bir fark yoktur.</a:t>
            </a:r>
            <a:endParaRPr lang="en-GB" sz="240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761B-5431-412A-B5E9-D2A062708BB0}" type="slidenum">
              <a:rPr lang="sv-SE" smtClean="0"/>
              <a:pPr/>
              <a:t>16</a:t>
            </a:fld>
            <a:endParaRPr lang="sv-S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i="1" dirty="0">
                <a:solidFill>
                  <a:schemeClr val="tx1"/>
                </a:solidFill>
              </a:rPr>
              <a:t>Enterobacterales </a:t>
            </a:r>
            <a:r>
              <a:rPr lang="tr-TR" sz="4000" dirty="0" smtClean="0">
                <a:solidFill>
                  <a:schemeClr val="tx1"/>
                </a:solidFill>
              </a:rPr>
              <a:t>ve</a:t>
            </a:r>
            <a:r>
              <a:rPr lang="sv-SE" sz="4000" dirty="0" smtClean="0">
                <a:solidFill>
                  <a:schemeClr val="tx1"/>
                </a:solidFill>
              </a:rPr>
              <a:t> temo</a:t>
            </a:r>
            <a:r>
              <a:rPr lang="tr-TR" sz="4000" dirty="0" smtClean="0">
                <a:solidFill>
                  <a:schemeClr val="tx1"/>
                </a:solidFill>
              </a:rPr>
              <a:t>s</a:t>
            </a:r>
            <a:r>
              <a:rPr lang="sv-SE" sz="4000" dirty="0" smtClean="0">
                <a:solidFill>
                  <a:schemeClr val="tx1"/>
                </a:solidFill>
              </a:rPr>
              <a:t>ilin</a:t>
            </a:r>
            <a:endParaRPr lang="sv-SE" sz="4000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 smtClean="0"/>
              <a:t>İnhibisyon</a:t>
            </a:r>
            <a:r>
              <a:rPr lang="tr-TR" sz="2400" dirty="0" smtClean="0"/>
              <a:t> </a:t>
            </a:r>
            <a:r>
              <a:rPr lang="tr-TR" sz="2400" dirty="0" err="1"/>
              <a:t>zonu</a:t>
            </a:r>
            <a:r>
              <a:rPr lang="tr-TR" sz="2400" dirty="0"/>
              <a:t> içindeki izole koloniler dikkate alınmamalıdır. </a:t>
            </a:r>
            <a:endParaRPr lang="sv-SE" sz="2400" dirty="0">
              <a:solidFill>
                <a:srgbClr val="FF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761B-5431-412A-B5E9-D2A062708BB0}" type="slidenum">
              <a:rPr lang="sv-SE" smtClean="0"/>
              <a:pPr/>
              <a:t>17</a:t>
            </a:fld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34000"/>
            <a:ext cx="1798598" cy="1800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20" y="2934000"/>
            <a:ext cx="1771452" cy="1800000"/>
          </a:xfrm>
          <a:prstGeom prst="rect">
            <a:avLst/>
          </a:prstGeom>
        </p:spPr>
      </p:pic>
      <p:grpSp>
        <p:nvGrpSpPr>
          <p:cNvPr id="17" name="Group 25"/>
          <p:cNvGrpSpPr>
            <a:grpSpLocks/>
          </p:cNvGrpSpPr>
          <p:nvPr/>
        </p:nvGrpSpPr>
        <p:grpSpPr bwMode="auto">
          <a:xfrm rot="-790518">
            <a:off x="5461968" y="3512699"/>
            <a:ext cx="357102" cy="819896"/>
            <a:chOff x="2181271" y="587383"/>
            <a:chExt cx="136" cy="453"/>
          </a:xfrm>
        </p:grpSpPr>
        <p:sp>
          <p:nvSpPr>
            <p:cNvPr id="18" name="Arc 26"/>
            <p:cNvSpPr>
              <a:spLocks/>
            </p:cNvSpPr>
            <p:nvPr/>
          </p:nvSpPr>
          <p:spPr bwMode="auto">
            <a:xfrm flipH="1">
              <a:off x="2181271" y="587383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19" name="Arc 27"/>
            <p:cNvSpPr>
              <a:spLocks/>
            </p:cNvSpPr>
            <p:nvPr/>
          </p:nvSpPr>
          <p:spPr bwMode="auto">
            <a:xfrm rot="21600000" flipH="1" flipV="1">
              <a:off x="2181271" y="587605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</p:grpSp>
      <p:grpSp>
        <p:nvGrpSpPr>
          <p:cNvPr id="20" name="Group 25"/>
          <p:cNvGrpSpPr>
            <a:grpSpLocks/>
          </p:cNvGrpSpPr>
          <p:nvPr/>
        </p:nvGrpSpPr>
        <p:grpSpPr bwMode="auto">
          <a:xfrm rot="-790518">
            <a:off x="2406370" y="3480896"/>
            <a:ext cx="357102" cy="819896"/>
            <a:chOff x="2181271" y="587383"/>
            <a:chExt cx="136" cy="453"/>
          </a:xfrm>
        </p:grpSpPr>
        <p:sp>
          <p:nvSpPr>
            <p:cNvPr id="21" name="Arc 26"/>
            <p:cNvSpPr>
              <a:spLocks/>
            </p:cNvSpPr>
            <p:nvPr/>
          </p:nvSpPr>
          <p:spPr bwMode="auto">
            <a:xfrm flipH="1">
              <a:off x="2181271" y="587383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22" name="Arc 27"/>
            <p:cNvSpPr>
              <a:spLocks/>
            </p:cNvSpPr>
            <p:nvPr/>
          </p:nvSpPr>
          <p:spPr bwMode="auto">
            <a:xfrm rot="21600000" flipH="1" flipV="1">
              <a:off x="2181271" y="587605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240961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i="1" dirty="0">
                <a:solidFill>
                  <a:schemeClr val="tx1"/>
                </a:solidFill>
              </a:rPr>
              <a:t>Enterobacterales </a:t>
            </a:r>
            <a:r>
              <a:rPr lang="tr-TR" sz="4000" dirty="0" smtClean="0">
                <a:solidFill>
                  <a:schemeClr val="tx1"/>
                </a:solidFill>
              </a:rPr>
              <a:t>ve</a:t>
            </a:r>
            <a:r>
              <a:rPr lang="sv-SE" sz="4000" dirty="0" smtClean="0">
                <a:solidFill>
                  <a:schemeClr val="tx1"/>
                </a:solidFill>
              </a:rPr>
              <a:t> </a:t>
            </a:r>
            <a:r>
              <a:rPr lang="sv-SE" sz="4000" dirty="0" smtClean="0"/>
              <a:t>me</a:t>
            </a:r>
            <a:r>
              <a:rPr lang="tr-TR" sz="4000" dirty="0" smtClean="0"/>
              <a:t>s</a:t>
            </a:r>
            <a:r>
              <a:rPr lang="sv-SE" sz="4000" dirty="0" smtClean="0"/>
              <a:t>illinam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 smtClean="0"/>
              <a:t>İnhibisyon</a:t>
            </a:r>
            <a:r>
              <a:rPr lang="tr-TR" sz="2400" dirty="0" smtClean="0"/>
              <a:t> </a:t>
            </a:r>
            <a:r>
              <a:rPr lang="tr-TR" sz="2400" dirty="0" err="1"/>
              <a:t>zonu</a:t>
            </a:r>
            <a:r>
              <a:rPr lang="tr-TR" sz="2400" dirty="0"/>
              <a:t> içindeki izole koloniler dikkate </a:t>
            </a:r>
            <a:r>
              <a:rPr lang="tr-TR" sz="2400" dirty="0" smtClean="0"/>
              <a:t>alınmamalı ve </a:t>
            </a:r>
            <a:r>
              <a:rPr lang="tr-TR" sz="2400" dirty="0" err="1" smtClean="0"/>
              <a:t>zon</a:t>
            </a:r>
            <a:r>
              <a:rPr lang="tr-TR" sz="2400" dirty="0" smtClean="0"/>
              <a:t> dışından ölçülmelidir. </a:t>
            </a:r>
            <a:endParaRPr lang="sv-SE" sz="2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34848"/>
            <a:ext cx="1800000" cy="1800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34848"/>
            <a:ext cx="1792500" cy="1800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19" y="2934848"/>
            <a:ext cx="1794752" cy="1800000"/>
          </a:xfrm>
          <a:prstGeom prst="rect">
            <a:avLst/>
          </a:prstGeom>
        </p:spPr>
      </p:pic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6409570" y="2924944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No </a:t>
            </a:r>
            <a:r>
              <a:rPr lang="sv-SE" dirty="0" err="1">
                <a:solidFill>
                  <a:schemeClr val="bg1"/>
                </a:solidFill>
              </a:rPr>
              <a:t>zone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761B-5431-412A-B5E9-D2A062708BB0}" type="slidenum">
              <a:rPr lang="sv-SE" smtClean="0"/>
              <a:pPr/>
              <a:t>18</a:t>
            </a:fld>
            <a:endParaRPr lang="sv-SE"/>
          </a:p>
        </p:txBody>
      </p:sp>
      <p:grpSp>
        <p:nvGrpSpPr>
          <p:cNvPr id="11" name="Group 25"/>
          <p:cNvGrpSpPr>
            <a:grpSpLocks/>
          </p:cNvGrpSpPr>
          <p:nvPr/>
        </p:nvGrpSpPr>
        <p:grpSpPr bwMode="auto">
          <a:xfrm rot="-790518">
            <a:off x="1645544" y="3531466"/>
            <a:ext cx="357102" cy="900095"/>
            <a:chOff x="2181271" y="587383"/>
            <a:chExt cx="136" cy="453"/>
          </a:xfrm>
        </p:grpSpPr>
        <p:sp>
          <p:nvSpPr>
            <p:cNvPr id="12" name="Arc 26"/>
            <p:cNvSpPr>
              <a:spLocks/>
            </p:cNvSpPr>
            <p:nvPr/>
          </p:nvSpPr>
          <p:spPr bwMode="auto">
            <a:xfrm flipH="1">
              <a:off x="2181271" y="587383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13" name="Arc 27"/>
            <p:cNvSpPr>
              <a:spLocks/>
            </p:cNvSpPr>
            <p:nvPr/>
          </p:nvSpPr>
          <p:spPr bwMode="auto">
            <a:xfrm rot="21600000" flipH="1" flipV="1">
              <a:off x="2181271" y="587605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</p:grpSp>
      <p:grpSp>
        <p:nvGrpSpPr>
          <p:cNvPr id="14" name="Group 25"/>
          <p:cNvGrpSpPr>
            <a:grpSpLocks/>
          </p:cNvGrpSpPr>
          <p:nvPr/>
        </p:nvGrpSpPr>
        <p:grpSpPr bwMode="auto">
          <a:xfrm rot="-790518">
            <a:off x="3921256" y="3514033"/>
            <a:ext cx="386027" cy="900095"/>
            <a:chOff x="2181271" y="587383"/>
            <a:chExt cx="136" cy="453"/>
          </a:xfrm>
        </p:grpSpPr>
        <p:sp>
          <p:nvSpPr>
            <p:cNvPr id="15" name="Arc 26"/>
            <p:cNvSpPr>
              <a:spLocks/>
            </p:cNvSpPr>
            <p:nvPr/>
          </p:nvSpPr>
          <p:spPr bwMode="auto">
            <a:xfrm flipH="1">
              <a:off x="2181271" y="587383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16" name="Arc 27"/>
            <p:cNvSpPr>
              <a:spLocks/>
            </p:cNvSpPr>
            <p:nvPr/>
          </p:nvSpPr>
          <p:spPr bwMode="auto">
            <a:xfrm rot="21600000" flipH="1" flipV="1">
              <a:off x="2181271" y="587605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544072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v-SE" sz="4000" i="1" dirty="0"/>
              <a:t>E. coli </a:t>
            </a:r>
            <a:r>
              <a:rPr lang="tr-TR" sz="4000" dirty="0" smtClean="0"/>
              <a:t>ve</a:t>
            </a:r>
            <a:r>
              <a:rPr lang="sv-SE" sz="4000" dirty="0" smtClean="0"/>
              <a:t> fosfom</a:t>
            </a:r>
            <a:r>
              <a:rPr lang="tr-TR" sz="4000" dirty="0" smtClean="0"/>
              <a:t>isin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tr-TR" sz="2400" dirty="0" err="1"/>
              <a:t>İ</a:t>
            </a:r>
            <a:r>
              <a:rPr lang="tr-TR" sz="2400" dirty="0" err="1" smtClean="0"/>
              <a:t>nhibisyon</a:t>
            </a:r>
            <a:r>
              <a:rPr lang="tr-TR" sz="2400" dirty="0" smtClean="0"/>
              <a:t> </a:t>
            </a:r>
            <a:r>
              <a:rPr lang="tr-TR" sz="2400" dirty="0" err="1"/>
              <a:t>zonu</a:t>
            </a:r>
            <a:r>
              <a:rPr lang="tr-TR" sz="2400" dirty="0"/>
              <a:t> içindeki izole koloniler dikkate </a:t>
            </a:r>
            <a:r>
              <a:rPr lang="tr-TR" sz="2400" dirty="0" err="1" smtClean="0"/>
              <a:t>alınmamaz</a:t>
            </a:r>
            <a:r>
              <a:rPr lang="tr-TR" sz="2400" dirty="0" smtClean="0"/>
              <a:t>, dış kenardan ölçülür. </a:t>
            </a:r>
            <a:endParaRPr lang="sv-SE" sz="24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761B-5431-412A-B5E9-D2A062708BB0}" type="slidenum">
              <a:rPr lang="sv-SE" smtClean="0"/>
              <a:pPr/>
              <a:t>19</a:t>
            </a:fld>
            <a:endParaRPr lang="sv-SE"/>
          </a:p>
        </p:txBody>
      </p:sp>
      <p:grpSp>
        <p:nvGrpSpPr>
          <p:cNvPr id="4" name="Grupp 3"/>
          <p:cNvGrpSpPr/>
          <p:nvPr/>
        </p:nvGrpSpPr>
        <p:grpSpPr>
          <a:xfrm>
            <a:off x="490113" y="2934000"/>
            <a:ext cx="1798563" cy="1800000"/>
            <a:chOff x="490113" y="2931940"/>
            <a:chExt cx="1798563" cy="1800000"/>
          </a:xfrm>
        </p:grpSpPr>
        <p:pic>
          <p:nvPicPr>
            <p:cNvPr id="29" name="Bildobjekt 2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13" y="2931940"/>
              <a:ext cx="1798563" cy="1800000"/>
            </a:xfrm>
            <a:prstGeom prst="rect">
              <a:avLst/>
            </a:prstGeom>
          </p:spPr>
        </p:pic>
        <p:grpSp>
          <p:nvGrpSpPr>
            <p:cNvPr id="31" name="Group 25"/>
            <p:cNvGrpSpPr>
              <a:grpSpLocks/>
            </p:cNvGrpSpPr>
            <p:nvPr/>
          </p:nvGrpSpPr>
          <p:grpSpPr bwMode="auto">
            <a:xfrm rot="20930692">
              <a:off x="702275" y="3455321"/>
              <a:ext cx="357102" cy="845688"/>
              <a:chOff x="212162" y="523381"/>
              <a:chExt cx="136" cy="453"/>
            </a:xfrm>
          </p:grpSpPr>
          <p:sp>
            <p:nvSpPr>
              <p:cNvPr id="40" name="Arc 26"/>
              <p:cNvSpPr>
                <a:spLocks/>
              </p:cNvSpPr>
              <p:nvPr/>
            </p:nvSpPr>
            <p:spPr bwMode="auto">
              <a:xfrm flipH="1">
                <a:off x="212162" y="52338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/>
              </a:p>
            </p:txBody>
          </p:sp>
          <p:sp>
            <p:nvSpPr>
              <p:cNvPr id="41" name="Arc 27"/>
              <p:cNvSpPr>
                <a:spLocks/>
              </p:cNvSpPr>
              <p:nvPr/>
            </p:nvSpPr>
            <p:spPr bwMode="auto">
              <a:xfrm rot="21600000" flipH="1" flipV="1">
                <a:off x="212162" y="523603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/>
              </a:p>
            </p:txBody>
          </p:sp>
        </p:grpSp>
      </p:grpSp>
      <p:grpSp>
        <p:nvGrpSpPr>
          <p:cNvPr id="5" name="Grupp 4"/>
          <p:cNvGrpSpPr/>
          <p:nvPr/>
        </p:nvGrpSpPr>
        <p:grpSpPr>
          <a:xfrm>
            <a:off x="2604663" y="2934000"/>
            <a:ext cx="1798403" cy="1800000"/>
            <a:chOff x="2604663" y="2931940"/>
            <a:chExt cx="1798403" cy="1800000"/>
          </a:xfrm>
        </p:grpSpPr>
        <p:pic>
          <p:nvPicPr>
            <p:cNvPr id="30" name="Bildobjekt 2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4663" y="2931940"/>
              <a:ext cx="1798403" cy="1800000"/>
            </a:xfrm>
            <a:prstGeom prst="rect">
              <a:avLst/>
            </a:prstGeom>
          </p:spPr>
        </p:pic>
        <p:grpSp>
          <p:nvGrpSpPr>
            <p:cNvPr id="32" name="Group 25"/>
            <p:cNvGrpSpPr>
              <a:grpSpLocks/>
            </p:cNvGrpSpPr>
            <p:nvPr/>
          </p:nvGrpSpPr>
          <p:grpSpPr bwMode="auto">
            <a:xfrm rot="20930692">
              <a:off x="2833052" y="3507663"/>
              <a:ext cx="362854" cy="850641"/>
              <a:chOff x="2345762" y="574181"/>
              <a:chExt cx="136" cy="453"/>
            </a:xfrm>
          </p:grpSpPr>
          <p:sp>
            <p:nvSpPr>
              <p:cNvPr id="38" name="Arc 26"/>
              <p:cNvSpPr>
                <a:spLocks/>
              </p:cNvSpPr>
              <p:nvPr/>
            </p:nvSpPr>
            <p:spPr bwMode="auto">
              <a:xfrm flipH="1">
                <a:off x="2345762" y="57418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/>
              </a:p>
            </p:txBody>
          </p:sp>
          <p:sp>
            <p:nvSpPr>
              <p:cNvPr id="39" name="Arc 27"/>
              <p:cNvSpPr>
                <a:spLocks/>
              </p:cNvSpPr>
              <p:nvPr/>
            </p:nvSpPr>
            <p:spPr bwMode="auto">
              <a:xfrm rot="21600000" flipH="1" flipV="1">
                <a:off x="2345762" y="574403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/>
              </a:p>
            </p:txBody>
          </p:sp>
        </p:grpSp>
      </p:grpSp>
      <p:grpSp>
        <p:nvGrpSpPr>
          <p:cNvPr id="6" name="Grupp 5"/>
          <p:cNvGrpSpPr/>
          <p:nvPr/>
        </p:nvGrpSpPr>
        <p:grpSpPr>
          <a:xfrm>
            <a:off x="4700162" y="2934000"/>
            <a:ext cx="1832825" cy="1801075"/>
            <a:chOff x="4700162" y="2938290"/>
            <a:chExt cx="1832825" cy="1801075"/>
          </a:xfrm>
        </p:grpSpPr>
        <p:pic>
          <p:nvPicPr>
            <p:cNvPr id="21" name="Bildobjekt 2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162" y="2938290"/>
              <a:ext cx="1832825" cy="1801075"/>
            </a:xfrm>
            <a:prstGeom prst="rect">
              <a:avLst/>
            </a:prstGeom>
          </p:spPr>
        </p:pic>
        <p:grpSp>
          <p:nvGrpSpPr>
            <p:cNvPr id="33" name="Group 25"/>
            <p:cNvGrpSpPr>
              <a:grpSpLocks/>
            </p:cNvGrpSpPr>
            <p:nvPr/>
          </p:nvGrpSpPr>
          <p:grpSpPr bwMode="auto">
            <a:xfrm rot="20930692">
              <a:off x="4922358" y="3462897"/>
              <a:ext cx="368259" cy="914101"/>
              <a:chOff x="4432472" y="532110"/>
              <a:chExt cx="136" cy="453"/>
            </a:xfrm>
          </p:grpSpPr>
          <p:sp>
            <p:nvSpPr>
              <p:cNvPr id="36" name="Arc 26"/>
              <p:cNvSpPr>
                <a:spLocks/>
              </p:cNvSpPr>
              <p:nvPr/>
            </p:nvSpPr>
            <p:spPr bwMode="auto">
              <a:xfrm flipH="1">
                <a:off x="4432472" y="532110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/>
              </a:p>
            </p:txBody>
          </p:sp>
          <p:sp>
            <p:nvSpPr>
              <p:cNvPr id="37" name="Arc 27"/>
              <p:cNvSpPr>
                <a:spLocks/>
              </p:cNvSpPr>
              <p:nvPr/>
            </p:nvSpPr>
            <p:spPr bwMode="auto">
              <a:xfrm rot="21600000" flipH="1" flipV="1">
                <a:off x="4432472" y="532332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/>
              </a:p>
            </p:txBody>
          </p:sp>
        </p:grpSp>
      </p:grpSp>
      <p:grpSp>
        <p:nvGrpSpPr>
          <p:cNvPr id="8" name="Grupp 7"/>
          <p:cNvGrpSpPr/>
          <p:nvPr/>
        </p:nvGrpSpPr>
        <p:grpSpPr>
          <a:xfrm>
            <a:off x="6817887" y="2934000"/>
            <a:ext cx="1836000" cy="1801075"/>
            <a:chOff x="6817887" y="2931940"/>
            <a:chExt cx="1836000" cy="1801075"/>
          </a:xfrm>
        </p:grpSpPr>
        <p:pic>
          <p:nvPicPr>
            <p:cNvPr id="34" name="Bildobjekt 33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7887" y="2931940"/>
              <a:ext cx="1836000" cy="1801075"/>
            </a:xfrm>
            <a:prstGeom prst="rect">
              <a:avLst/>
            </a:prstGeom>
          </p:spPr>
        </p:pic>
        <p:sp>
          <p:nvSpPr>
            <p:cNvPr id="35" name="textruta 75"/>
            <p:cNvSpPr txBox="1"/>
            <p:nvPr/>
          </p:nvSpPr>
          <p:spPr>
            <a:xfrm>
              <a:off x="7378996" y="4360979"/>
              <a:ext cx="757900" cy="26936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1200">
                  <a:solidFill>
                    <a:schemeClr val="bg1"/>
                  </a:solidFill>
                </a:rPr>
                <a:t>No</a:t>
              </a:r>
              <a:r>
                <a:rPr lang="sv-SE" sz="1200" baseline="0">
                  <a:solidFill>
                    <a:schemeClr val="bg1"/>
                  </a:solidFill>
                </a:rPr>
                <a:t> zone</a:t>
              </a:r>
              <a:endParaRPr lang="sv-SE" sz="12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96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16632"/>
            <a:ext cx="8219256" cy="1224136"/>
          </a:xfrm>
          <a:noFill/>
        </p:spPr>
        <p:txBody>
          <a:bodyPr/>
          <a:lstStyle/>
          <a:p>
            <a:r>
              <a:rPr lang="tr-TR" sz="3600" dirty="0" smtClean="0">
                <a:solidFill>
                  <a:schemeClr val="tx1"/>
                </a:solidFill>
              </a:rPr>
              <a:t>Önceki sürüme göre değişiklikler </a:t>
            </a:r>
            <a:r>
              <a:rPr lang="en-GB" sz="3600" dirty="0" smtClean="0">
                <a:solidFill>
                  <a:schemeClr val="tx1"/>
                </a:solidFill>
              </a:rPr>
              <a:t>(</a:t>
            </a:r>
            <a:r>
              <a:rPr lang="tr-TR" sz="3600" dirty="0" smtClean="0">
                <a:solidFill>
                  <a:schemeClr val="tx1"/>
                </a:solidFill>
              </a:rPr>
              <a:t>sürüm</a:t>
            </a:r>
            <a:r>
              <a:rPr lang="en-GB" sz="3600" dirty="0" smtClean="0">
                <a:solidFill>
                  <a:schemeClr val="tx1"/>
                </a:solidFill>
              </a:rPr>
              <a:t> </a:t>
            </a:r>
            <a:r>
              <a:rPr lang="en-GB" sz="3600" dirty="0">
                <a:solidFill>
                  <a:schemeClr val="tx1"/>
                </a:solidFill>
              </a:rPr>
              <a:t>9.0)</a:t>
            </a: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037913"/>
              </p:ext>
            </p:extLst>
          </p:nvPr>
        </p:nvGraphicFramePr>
        <p:xfrm>
          <a:off x="737196" y="1781316"/>
          <a:ext cx="792088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400" b="1" noProof="0" dirty="0" smtClean="0">
                          <a:solidFill>
                            <a:schemeClr val="tx1"/>
                          </a:solidFill>
                        </a:rPr>
                        <a:t>Slayt</a:t>
                      </a:r>
                      <a:endParaRPr lang="en-GB" sz="2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noProof="0" dirty="0" smtClean="0">
                          <a:solidFill>
                            <a:schemeClr val="tx1"/>
                          </a:solidFill>
                        </a:rPr>
                        <a:t>Değişiklik</a:t>
                      </a:r>
                      <a:endParaRPr lang="en-GB" sz="2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tr-TR" sz="1800" b="0" i="0" noProof="0" dirty="0" err="1" smtClean="0">
                          <a:solidFill>
                            <a:schemeClr val="tx1"/>
                          </a:solidFill>
                        </a:rPr>
                        <a:t>Enterokoklarda</a:t>
                      </a:r>
                      <a:r>
                        <a:rPr lang="tr-TR" sz="1800" b="0" i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noProof="0" dirty="0" err="1" smtClean="0">
                          <a:solidFill>
                            <a:schemeClr val="tx1"/>
                          </a:solidFill>
                        </a:rPr>
                        <a:t>vankomisin</a:t>
                      </a:r>
                      <a:r>
                        <a:rPr lang="tr-TR" sz="1800" b="0" i="0" noProof="0" dirty="0" smtClean="0">
                          <a:solidFill>
                            <a:schemeClr val="tx1"/>
                          </a:solidFill>
                        </a:rPr>
                        <a:t> için </a:t>
                      </a:r>
                      <a:r>
                        <a:rPr lang="tr-TR" sz="1800" b="0" i="0" noProof="0" dirty="0" err="1" smtClean="0">
                          <a:solidFill>
                            <a:schemeClr val="tx1"/>
                          </a:solidFill>
                        </a:rPr>
                        <a:t>zon</a:t>
                      </a:r>
                      <a:r>
                        <a:rPr lang="tr-TR" sz="1800" b="0" i="0" noProof="0" dirty="0" smtClean="0">
                          <a:solidFill>
                            <a:schemeClr val="tx1"/>
                          </a:solidFill>
                        </a:rPr>
                        <a:t> kenarlarının sadece </a:t>
                      </a:r>
                      <a:r>
                        <a:rPr lang="en-GB" sz="1800" b="0" i="0" noProof="0" dirty="0" smtClean="0">
                          <a:solidFill>
                            <a:schemeClr val="tx1"/>
                          </a:solidFill>
                        </a:rPr>
                        <a:t>≥</a:t>
                      </a:r>
                      <a:r>
                        <a:rPr lang="en-GB" sz="1800" b="0" i="0" noProof="0" dirty="0">
                          <a:solidFill>
                            <a:schemeClr val="tx1"/>
                          </a:solidFill>
                        </a:rPr>
                        <a:t>12 </a:t>
                      </a:r>
                      <a:r>
                        <a:rPr lang="en-GB" sz="1800" b="0" i="0" noProof="0" dirty="0" smtClean="0">
                          <a:solidFill>
                            <a:schemeClr val="tx1"/>
                          </a:solidFill>
                        </a:rPr>
                        <a:t>mm</a:t>
                      </a:r>
                      <a:r>
                        <a:rPr lang="tr-TR" sz="1800" b="0" i="0" baseline="0" noProof="0" dirty="0" smtClean="0">
                          <a:solidFill>
                            <a:schemeClr val="tx1"/>
                          </a:solidFill>
                        </a:rPr>
                        <a:t> olan </a:t>
                      </a:r>
                      <a:r>
                        <a:rPr lang="tr-TR" sz="1800" b="0" i="0" baseline="0" noProof="0" dirty="0" err="1" smtClean="0">
                          <a:solidFill>
                            <a:schemeClr val="tx1"/>
                          </a:solidFill>
                        </a:rPr>
                        <a:t>zonlarda</a:t>
                      </a:r>
                      <a:r>
                        <a:rPr lang="tr-TR" sz="1800" b="0" i="0" baseline="0" noProof="0" dirty="0" smtClean="0">
                          <a:solidFill>
                            <a:schemeClr val="tx1"/>
                          </a:solidFill>
                        </a:rPr>
                        <a:t> incelenmesi gerektiği</a:t>
                      </a:r>
                      <a:endParaRPr lang="en-GB" sz="1800" b="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741595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800" b="0" i="1" noProof="0" dirty="0" smtClean="0">
                          <a:solidFill>
                            <a:schemeClr val="tx1"/>
                          </a:solidFill>
                        </a:rPr>
                        <a:t>S. aureus</a:t>
                      </a:r>
                      <a:r>
                        <a:rPr lang="en-GB" sz="1800" b="0" i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noProof="0" dirty="0" smtClean="0">
                          <a:solidFill>
                            <a:schemeClr val="tx1"/>
                          </a:solidFill>
                        </a:rPr>
                        <a:t>ve</a:t>
                      </a:r>
                      <a:r>
                        <a:rPr lang="en-GB" sz="1800" b="0" i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i="0" noProof="0" dirty="0" err="1" smtClean="0">
                          <a:solidFill>
                            <a:schemeClr val="tx1"/>
                          </a:solidFill>
                        </a:rPr>
                        <a:t>benz</a:t>
                      </a:r>
                      <a:r>
                        <a:rPr lang="tr-TR" sz="1800" b="0" i="0" noProof="0" dirty="0" err="1" smtClean="0">
                          <a:solidFill>
                            <a:schemeClr val="tx1"/>
                          </a:solidFill>
                        </a:rPr>
                        <a:t>ilpenisilinde</a:t>
                      </a:r>
                      <a:r>
                        <a:rPr lang="tr-TR" sz="1800" b="0" i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noProof="0" dirty="0" err="1" smtClean="0">
                          <a:solidFill>
                            <a:schemeClr val="tx1"/>
                          </a:solidFill>
                        </a:rPr>
                        <a:t>zon</a:t>
                      </a:r>
                      <a:r>
                        <a:rPr lang="tr-TR" sz="1800" b="0" i="0" noProof="0" dirty="0" smtClean="0">
                          <a:solidFill>
                            <a:schemeClr val="tx1"/>
                          </a:solidFill>
                        </a:rPr>
                        <a:t> kenarlarının sadece </a:t>
                      </a:r>
                      <a:r>
                        <a:rPr lang="en-GB" sz="1800" b="0" i="0" noProof="0" dirty="0" smtClean="0">
                          <a:solidFill>
                            <a:schemeClr val="tx1"/>
                          </a:solidFill>
                        </a:rPr>
                        <a:t>≥</a:t>
                      </a:r>
                      <a:r>
                        <a:rPr lang="en-GB" sz="1800" b="0" i="0" noProof="0" dirty="0">
                          <a:solidFill>
                            <a:schemeClr val="tx1"/>
                          </a:solidFill>
                        </a:rPr>
                        <a:t>26 </a:t>
                      </a:r>
                      <a:r>
                        <a:rPr lang="en-GB" sz="1800" b="0" i="0" noProof="0" dirty="0" smtClean="0">
                          <a:solidFill>
                            <a:schemeClr val="tx1"/>
                          </a:solidFill>
                        </a:rPr>
                        <a:t>mm</a:t>
                      </a:r>
                      <a:r>
                        <a:rPr lang="tr-TR" sz="1800" b="0" i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baseline="0" noProof="0" dirty="0" smtClean="0">
                          <a:solidFill>
                            <a:schemeClr val="tx1"/>
                          </a:solidFill>
                        </a:rPr>
                        <a:t>olan </a:t>
                      </a:r>
                      <a:r>
                        <a:rPr lang="tr-TR" sz="1800" b="0" i="0" baseline="0" noProof="0" dirty="0" err="1" smtClean="0">
                          <a:solidFill>
                            <a:schemeClr val="tx1"/>
                          </a:solidFill>
                        </a:rPr>
                        <a:t>zonlarda</a:t>
                      </a:r>
                      <a:r>
                        <a:rPr lang="tr-TR" sz="1800" b="0" i="0" baseline="0" noProof="0" dirty="0" smtClean="0">
                          <a:solidFill>
                            <a:schemeClr val="tx1"/>
                          </a:solidFill>
                        </a:rPr>
                        <a:t> incelenmesi gerektiği</a:t>
                      </a:r>
                      <a:endParaRPr lang="en-GB" sz="1800" b="0" i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800" b="0" i="0" noProof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sz="1800" b="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160032"/>
                  </a:ext>
                </a:extLst>
              </a:tr>
            </a:tbl>
          </a:graphicData>
        </a:graphic>
      </p:graphicFrame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7FB2-B3B8-4140-9CD0-BB8C29D25D3F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7" name="Picture 25" descr="Mor cat_TSU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0" y="4076700"/>
            <a:ext cx="1800225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 smtClean="0"/>
              <a:t>Trimetoprim</a:t>
            </a:r>
            <a:r>
              <a:rPr lang="en-GB" sz="4000" dirty="0" smtClean="0"/>
              <a:t> </a:t>
            </a:r>
            <a:r>
              <a:rPr lang="tr-TR" sz="4000" dirty="0" smtClean="0"/>
              <a:t>ve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 err="1" smtClean="0"/>
              <a:t>trimeto</a:t>
            </a:r>
            <a:r>
              <a:rPr lang="tr-TR" sz="4000" dirty="0" smtClean="0"/>
              <a:t>p</a:t>
            </a:r>
            <a:r>
              <a:rPr lang="en-GB" sz="4000" dirty="0" smtClean="0"/>
              <a:t>rim-</a:t>
            </a:r>
            <a:r>
              <a:rPr lang="en-GB" sz="4000" dirty="0" err="1" smtClean="0"/>
              <a:t>sulfameto</a:t>
            </a:r>
            <a:r>
              <a:rPr lang="tr-TR" sz="4000" dirty="0" err="1" smtClean="0"/>
              <a:t>ks</a:t>
            </a:r>
            <a:r>
              <a:rPr lang="en-GB" sz="4000" dirty="0" err="1" smtClean="0"/>
              <a:t>azol</a:t>
            </a:r>
            <a:endParaRPr lang="en-GB" sz="4000" dirty="0"/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1325"/>
            <a:ext cx="8435975" cy="4525963"/>
          </a:xfrm>
        </p:spPr>
        <p:txBody>
          <a:bodyPr/>
          <a:lstStyle/>
          <a:p>
            <a:r>
              <a:rPr lang="tr-TR" sz="2400" dirty="0" smtClean="0"/>
              <a:t>Değerlendirme için talimatları izleyin ve çift </a:t>
            </a:r>
            <a:r>
              <a:rPr lang="tr-TR" sz="2400" dirty="0" err="1" smtClean="0"/>
              <a:t>zon</a:t>
            </a:r>
            <a:r>
              <a:rPr lang="tr-TR" sz="2400" dirty="0" smtClean="0"/>
              <a:t> belirdiğinde iç </a:t>
            </a:r>
            <a:r>
              <a:rPr lang="tr-TR" sz="2400" dirty="0" err="1" smtClean="0"/>
              <a:t>zonu</a:t>
            </a:r>
            <a:r>
              <a:rPr lang="tr-TR" sz="2400" dirty="0" smtClean="0"/>
              <a:t> ölçün </a:t>
            </a:r>
            <a:r>
              <a:rPr lang="en-GB" sz="2400" dirty="0" smtClean="0"/>
              <a:t>(</a:t>
            </a:r>
            <a:r>
              <a:rPr lang="tr-TR" sz="2400" dirty="0" smtClean="0"/>
              <a:t>aşağıdaki örneklere bakınız</a:t>
            </a:r>
            <a:r>
              <a:rPr lang="en-GB" sz="2400" dirty="0" smtClean="0"/>
              <a:t>).</a:t>
            </a:r>
            <a:endParaRPr lang="en-GB" sz="2400" dirty="0"/>
          </a:p>
          <a:p>
            <a:pPr marL="0" indent="0">
              <a:buNone/>
            </a:pPr>
            <a:endParaRPr lang="en-GB" sz="1200" dirty="0"/>
          </a:p>
          <a:p>
            <a:r>
              <a:rPr lang="tr-TR" sz="2400" dirty="0" smtClean="0"/>
              <a:t>Diske </a:t>
            </a:r>
            <a:r>
              <a:rPr lang="tr-TR" sz="2400" dirty="0"/>
              <a:t>kadar hafif bir üreme görülebilir. Bu üreme göz ardı edilmeli ve en belirgin </a:t>
            </a:r>
            <a:r>
              <a:rPr lang="tr-TR" sz="2400" dirty="0" err="1"/>
              <a:t>inbibisyon</a:t>
            </a:r>
            <a:r>
              <a:rPr lang="tr-TR" sz="2400" dirty="0"/>
              <a:t> </a:t>
            </a:r>
            <a:r>
              <a:rPr lang="tr-TR" sz="2400" dirty="0" err="1"/>
              <a:t>zon</a:t>
            </a:r>
            <a:r>
              <a:rPr lang="tr-TR" sz="2400" dirty="0"/>
              <a:t> kenarı ölçülmelidir.</a:t>
            </a:r>
            <a:endParaRPr lang="en-GB" sz="2400" dirty="0"/>
          </a:p>
        </p:txBody>
      </p:sp>
      <p:pic>
        <p:nvPicPr>
          <p:cNvPr id="23556" name="Picture 4" descr="E coli_TRI"/>
          <p:cNvPicPr>
            <a:picLocks noGrp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076700"/>
            <a:ext cx="1800225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8" name="Picture 6" descr="KNS_tri"/>
          <p:cNvPicPr>
            <a:picLocks noGrp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4076700"/>
            <a:ext cx="1800225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0" name="Picture 8" descr="HI TSU 1"/>
          <p:cNvPicPr>
            <a:picLocks noGrp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4076700"/>
            <a:ext cx="1800225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 rot="-222451">
            <a:off x="669925" y="4635500"/>
            <a:ext cx="293688" cy="773113"/>
            <a:chOff x="527" y="1749"/>
            <a:chExt cx="136" cy="453"/>
          </a:xfrm>
        </p:grpSpPr>
        <p:sp>
          <p:nvSpPr>
            <p:cNvPr id="23566" name="Arc 14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567" name="Arc 15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3568" name="Group 16"/>
          <p:cNvGrpSpPr>
            <a:grpSpLocks/>
          </p:cNvGrpSpPr>
          <p:nvPr/>
        </p:nvGrpSpPr>
        <p:grpSpPr bwMode="auto">
          <a:xfrm rot="-336712">
            <a:off x="2922588" y="4645025"/>
            <a:ext cx="334962" cy="766763"/>
            <a:chOff x="527" y="1749"/>
            <a:chExt cx="136" cy="453"/>
          </a:xfrm>
        </p:grpSpPr>
        <p:sp>
          <p:nvSpPr>
            <p:cNvPr id="23569" name="Arc 17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570" name="Arc 18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3571" name="Group 19"/>
          <p:cNvGrpSpPr>
            <a:grpSpLocks/>
          </p:cNvGrpSpPr>
          <p:nvPr/>
        </p:nvGrpSpPr>
        <p:grpSpPr bwMode="auto">
          <a:xfrm>
            <a:off x="5205413" y="4710113"/>
            <a:ext cx="247650" cy="590550"/>
            <a:chOff x="527" y="1749"/>
            <a:chExt cx="136" cy="453"/>
          </a:xfrm>
        </p:grpSpPr>
        <p:sp>
          <p:nvSpPr>
            <p:cNvPr id="23572" name="Arc 20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573" name="Arc 21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3574" name="Group 22"/>
          <p:cNvGrpSpPr>
            <a:grpSpLocks/>
          </p:cNvGrpSpPr>
          <p:nvPr/>
        </p:nvGrpSpPr>
        <p:grpSpPr bwMode="auto">
          <a:xfrm>
            <a:off x="7162800" y="4594225"/>
            <a:ext cx="341313" cy="819150"/>
            <a:chOff x="527" y="1749"/>
            <a:chExt cx="136" cy="453"/>
          </a:xfrm>
        </p:grpSpPr>
        <p:sp>
          <p:nvSpPr>
            <p:cNvPr id="23575" name="Arc 23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576" name="Arc 24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5003877" y="5877272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sz="2000" i="1" dirty="0" err="1"/>
              <a:t>Moraxella</a:t>
            </a:r>
            <a:endParaRPr lang="sv-SE" sz="2000" i="1" dirty="0"/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7017953" y="5883622"/>
            <a:ext cx="1668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sz="2000" i="1" dirty="0" err="1"/>
              <a:t>Haemophilus</a:t>
            </a:r>
            <a:endParaRPr lang="sv-SE" sz="2000" i="1" dirty="0"/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823951" y="5882034"/>
            <a:ext cx="87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sz="2000" i="1" dirty="0"/>
              <a:t>E. </a:t>
            </a:r>
            <a:r>
              <a:rPr lang="sv-SE" sz="2000" i="1" dirty="0" err="1"/>
              <a:t>coli</a:t>
            </a:r>
            <a:endParaRPr lang="sv-SE" sz="2000" i="1" dirty="0"/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3073567" y="5888384"/>
            <a:ext cx="7136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sz="2000" dirty="0"/>
              <a:t>K</a:t>
            </a:r>
            <a:r>
              <a:rPr lang="sv-SE" sz="2000" dirty="0" smtClean="0"/>
              <a:t>NS</a:t>
            </a:r>
            <a:endParaRPr lang="sv-SE" sz="200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EC50-FC2F-482F-8797-0DE72CE637A3}" type="slidenum">
              <a:rPr lang="sv-SE" smtClean="0"/>
              <a:pPr/>
              <a:t>20</a:t>
            </a:fld>
            <a:endParaRPr lang="sv-S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sv-SE" sz="4000" i="1" dirty="0">
                <a:solidFill>
                  <a:schemeClr val="tx1"/>
                </a:solidFill>
              </a:rPr>
              <a:t>S. maltophilia </a:t>
            </a:r>
            <a:r>
              <a:rPr lang="tr-TR" sz="4000" dirty="0" smtClean="0">
                <a:solidFill>
                  <a:schemeClr val="tx1"/>
                </a:solidFill>
              </a:rPr>
              <a:t>ve</a:t>
            </a:r>
            <a:r>
              <a:rPr lang="sv-SE" sz="4000" dirty="0"/>
              <a:t/>
            </a:r>
            <a:br>
              <a:rPr lang="sv-SE" sz="4000" dirty="0"/>
            </a:br>
            <a:r>
              <a:rPr lang="sv-SE" sz="4000" dirty="0" smtClean="0"/>
              <a:t>trimeto</a:t>
            </a:r>
            <a:r>
              <a:rPr lang="tr-TR" sz="4000" dirty="0" smtClean="0"/>
              <a:t>p</a:t>
            </a:r>
            <a:r>
              <a:rPr lang="sv-SE" sz="4000" dirty="0" smtClean="0"/>
              <a:t>rim-sulfameto</a:t>
            </a:r>
            <a:r>
              <a:rPr lang="tr-TR" sz="4000" dirty="0" err="1" smtClean="0"/>
              <a:t>ks</a:t>
            </a:r>
            <a:r>
              <a:rPr lang="sv-SE" sz="4000" dirty="0" smtClean="0"/>
              <a:t>azol</a:t>
            </a:r>
            <a:endParaRPr lang="sv-SE" sz="4000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z="2400" dirty="0" smtClean="0">
                <a:latin typeface="Arial" charset="0"/>
              </a:rPr>
              <a:t>Zon kenarı ayırt edilebiliyor ise </a:t>
            </a:r>
            <a:r>
              <a:rPr lang="tr-TR" sz="2400" dirty="0" err="1" smtClean="0">
                <a:latin typeface="Arial" charset="0"/>
              </a:rPr>
              <a:t>zon</a:t>
            </a:r>
            <a:r>
              <a:rPr lang="tr-TR" sz="2400" dirty="0" smtClean="0">
                <a:latin typeface="Arial" charset="0"/>
              </a:rPr>
              <a:t> içindeki üremeyi çok bile olsa dikkate almayın. </a:t>
            </a:r>
            <a:endParaRPr lang="en-GB" sz="2400" dirty="0">
              <a:latin typeface="Arial" charset="0"/>
            </a:endParaRPr>
          </a:p>
          <a:p>
            <a:pPr lvl="1"/>
            <a:r>
              <a:rPr lang="tr-TR" sz="2000" dirty="0" smtClean="0">
                <a:latin typeface="Arial" charset="0"/>
              </a:rPr>
              <a:t>Dış </a:t>
            </a:r>
            <a:r>
              <a:rPr lang="tr-TR" sz="2000" dirty="0" err="1" smtClean="0">
                <a:latin typeface="Arial" charset="0"/>
              </a:rPr>
              <a:t>zon</a:t>
            </a:r>
            <a:r>
              <a:rPr lang="tr-TR" sz="2000" dirty="0" smtClean="0">
                <a:latin typeface="Arial" charset="0"/>
              </a:rPr>
              <a:t> kenarından değerlendirip sınır değerlere göre bildirin. </a:t>
            </a:r>
          </a:p>
          <a:p>
            <a:pPr lvl="1"/>
            <a:endParaRPr lang="tr-TR" sz="2000" dirty="0">
              <a:latin typeface="Arial" charset="0"/>
            </a:endParaRPr>
          </a:p>
          <a:p>
            <a:pPr lvl="1"/>
            <a:r>
              <a:rPr lang="tr-TR" sz="2400" dirty="0" smtClean="0">
                <a:latin typeface="Arial" charset="0"/>
              </a:rPr>
              <a:t>Eğer </a:t>
            </a:r>
            <a:r>
              <a:rPr lang="en-GB" sz="2400" dirty="0" smtClean="0">
                <a:latin typeface="Arial" charset="0"/>
              </a:rPr>
              <a:t>disk</a:t>
            </a:r>
            <a:r>
              <a:rPr lang="tr-TR" sz="2400" dirty="0" smtClean="0">
                <a:latin typeface="Arial" charset="0"/>
              </a:rPr>
              <a:t>e kadar üreme var ve </a:t>
            </a:r>
            <a:r>
              <a:rPr lang="tr-TR" sz="2400" dirty="0" err="1" smtClean="0">
                <a:latin typeface="Arial" charset="0"/>
              </a:rPr>
              <a:t>inhibisyon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zonu</a:t>
            </a:r>
            <a:r>
              <a:rPr lang="tr-TR" sz="2400" dirty="0" smtClean="0">
                <a:latin typeface="Arial" charset="0"/>
              </a:rPr>
              <a:t> görülemiyor ise 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tr-TR" sz="2400" dirty="0" smtClean="0">
                <a:latin typeface="Arial" charset="0"/>
              </a:rPr>
              <a:t>dirençli bildirin. </a:t>
            </a:r>
            <a:endParaRPr lang="en-GB" sz="2400" dirty="0">
              <a:latin typeface="Arial" charset="0"/>
            </a:endParaRPr>
          </a:p>
          <a:p>
            <a:pPr marL="0" indent="0">
              <a:buNone/>
            </a:pPr>
            <a:r>
              <a:rPr lang="en-US" sz="2400" dirty="0"/>
              <a:t> </a:t>
            </a:r>
            <a:endParaRPr lang="en-GB" sz="2400" dirty="0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409752" y="6006097"/>
            <a:ext cx="270523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tr-TR" dirty="0" smtClean="0"/>
              <a:t>Diske kadar üreme</a:t>
            </a:r>
            <a:endParaRPr lang="en-GB" dirty="0"/>
          </a:p>
        </p:txBody>
      </p:sp>
      <p:sp>
        <p:nvSpPr>
          <p:cNvPr id="3" name="Vänster klammerparentes 2"/>
          <p:cNvSpPr/>
          <p:nvPr/>
        </p:nvSpPr>
        <p:spPr>
          <a:xfrm rot="16200000">
            <a:off x="3222812" y="2944536"/>
            <a:ext cx="206881" cy="598314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035397" y="6006097"/>
            <a:ext cx="4623206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tr-TR" dirty="0" smtClean="0"/>
              <a:t>Bir dış </a:t>
            </a:r>
            <a:r>
              <a:rPr lang="tr-TR" dirty="0" err="1" smtClean="0"/>
              <a:t>zon</a:t>
            </a:r>
            <a:r>
              <a:rPr lang="tr-TR" dirty="0" smtClean="0"/>
              <a:t> görünüyor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660232" y="6245225"/>
            <a:ext cx="2133600" cy="476250"/>
          </a:xfrm>
        </p:spPr>
        <p:txBody>
          <a:bodyPr/>
          <a:lstStyle/>
          <a:p>
            <a:fld id="{360B761B-5431-412A-B5E9-D2A062708BB0}" type="slidenum">
              <a:rPr lang="sv-SE" smtClean="0"/>
              <a:pPr/>
              <a:t>21</a:t>
            </a:fld>
            <a:endParaRPr lang="sv-SE" dirty="0"/>
          </a:p>
        </p:txBody>
      </p:sp>
      <p:grpSp>
        <p:nvGrpSpPr>
          <p:cNvPr id="2" name="Grupp 1"/>
          <p:cNvGrpSpPr/>
          <p:nvPr/>
        </p:nvGrpSpPr>
        <p:grpSpPr>
          <a:xfrm>
            <a:off x="465233" y="4036623"/>
            <a:ext cx="1800000" cy="1800000"/>
            <a:chOff x="465233" y="4668333"/>
            <a:chExt cx="1800000" cy="1800000"/>
          </a:xfrm>
        </p:grpSpPr>
        <p:pic>
          <p:nvPicPr>
            <p:cNvPr id="27" name="Bildobjekt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4" r="4924"/>
            <a:stretch/>
          </p:blipFill>
          <p:spPr>
            <a:xfrm>
              <a:off x="465233" y="4668333"/>
              <a:ext cx="1800000" cy="1800000"/>
            </a:xfrm>
            <a:prstGeom prst="rect">
              <a:avLst/>
            </a:prstGeom>
          </p:spPr>
        </p:pic>
        <p:grpSp>
          <p:nvGrpSpPr>
            <p:cNvPr id="29" name="Group 11"/>
            <p:cNvGrpSpPr>
              <a:grpSpLocks/>
            </p:cNvGrpSpPr>
            <p:nvPr/>
          </p:nvGrpSpPr>
          <p:grpSpPr bwMode="auto">
            <a:xfrm>
              <a:off x="715987" y="5055684"/>
              <a:ext cx="411197" cy="1008689"/>
              <a:chOff x="527" y="1749"/>
              <a:chExt cx="136" cy="453"/>
            </a:xfrm>
          </p:grpSpPr>
          <p:sp>
            <p:nvSpPr>
              <p:cNvPr id="30" name="Arc 12"/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" name="Arc 13"/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4" name="Grupp 3"/>
          <p:cNvGrpSpPr/>
          <p:nvPr/>
        </p:nvGrpSpPr>
        <p:grpSpPr>
          <a:xfrm>
            <a:off x="4427984" y="4031182"/>
            <a:ext cx="1800000" cy="1800000"/>
            <a:chOff x="2447144" y="4672319"/>
            <a:chExt cx="1800000" cy="1800000"/>
          </a:xfrm>
        </p:grpSpPr>
        <p:pic>
          <p:nvPicPr>
            <p:cNvPr id="26" name="Bildobjekt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3" r="6356"/>
            <a:stretch/>
          </p:blipFill>
          <p:spPr>
            <a:xfrm>
              <a:off x="2447144" y="4672319"/>
              <a:ext cx="1800000" cy="1800000"/>
            </a:xfrm>
            <a:prstGeom prst="rect">
              <a:avLst/>
            </a:prstGeom>
          </p:spPr>
        </p:pic>
        <p:grpSp>
          <p:nvGrpSpPr>
            <p:cNvPr id="32" name="Group 14"/>
            <p:cNvGrpSpPr>
              <a:grpSpLocks/>
            </p:cNvGrpSpPr>
            <p:nvPr/>
          </p:nvGrpSpPr>
          <p:grpSpPr bwMode="auto">
            <a:xfrm>
              <a:off x="2897593" y="5064566"/>
              <a:ext cx="512961" cy="844061"/>
              <a:chOff x="527" y="1749"/>
              <a:chExt cx="136" cy="453"/>
            </a:xfrm>
          </p:grpSpPr>
          <p:sp>
            <p:nvSpPr>
              <p:cNvPr id="33" name="Arc 15"/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4" name="Arc 16"/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9" name="Grupp 8"/>
          <p:cNvGrpSpPr/>
          <p:nvPr/>
        </p:nvGrpSpPr>
        <p:grpSpPr>
          <a:xfrm>
            <a:off x="6876256" y="4034116"/>
            <a:ext cx="1828800" cy="1800000"/>
            <a:chOff x="6876256" y="4675253"/>
            <a:chExt cx="1828800" cy="1800000"/>
          </a:xfrm>
        </p:grpSpPr>
        <p:pic>
          <p:nvPicPr>
            <p:cNvPr id="28" name="Bildobjekt 2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7" r="5558"/>
            <a:stretch/>
          </p:blipFill>
          <p:spPr>
            <a:xfrm>
              <a:off x="6876256" y="4675253"/>
              <a:ext cx="1828800" cy="1800000"/>
            </a:xfrm>
            <a:prstGeom prst="rect">
              <a:avLst/>
            </a:prstGeom>
          </p:spPr>
        </p:pic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7278187" y="5953758"/>
              <a:ext cx="121924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dirty="0" smtClean="0">
                  <a:solidFill>
                    <a:schemeClr val="bg1"/>
                  </a:solidFill>
                </a:rPr>
                <a:t>ZON YOK</a:t>
              </a:r>
              <a:endParaRPr lang="sv-S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2446260" y="4031182"/>
            <a:ext cx="1800000" cy="1800000"/>
            <a:chOff x="4434665" y="4672319"/>
            <a:chExt cx="1800000" cy="1800000"/>
          </a:xfrm>
        </p:grpSpPr>
        <p:pic>
          <p:nvPicPr>
            <p:cNvPr id="25" name="Bildobjekt 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6" r="7773"/>
            <a:stretch/>
          </p:blipFill>
          <p:spPr>
            <a:xfrm>
              <a:off x="4434665" y="4672319"/>
              <a:ext cx="1800000" cy="1800000"/>
            </a:xfrm>
            <a:prstGeom prst="rect">
              <a:avLst/>
            </a:prstGeom>
          </p:spPr>
        </p:pic>
        <p:grpSp>
          <p:nvGrpSpPr>
            <p:cNvPr id="36" name="Group 11"/>
            <p:cNvGrpSpPr>
              <a:grpSpLocks/>
            </p:cNvGrpSpPr>
            <p:nvPr/>
          </p:nvGrpSpPr>
          <p:grpSpPr bwMode="auto">
            <a:xfrm rot="21384342">
              <a:off x="4840849" y="5170435"/>
              <a:ext cx="411197" cy="822990"/>
              <a:chOff x="527" y="1749"/>
              <a:chExt cx="136" cy="453"/>
            </a:xfrm>
          </p:grpSpPr>
          <p:sp>
            <p:nvSpPr>
              <p:cNvPr id="37" name="Arc 12"/>
              <p:cNvSpPr>
                <a:spLocks/>
              </p:cNvSpPr>
              <p:nvPr/>
            </p:nvSpPr>
            <p:spPr bwMode="auto">
              <a:xfrm flipH="1">
                <a:off x="527" y="1749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8" name="Arc 13"/>
              <p:cNvSpPr>
                <a:spLocks/>
              </p:cNvSpPr>
              <p:nvPr/>
            </p:nvSpPr>
            <p:spPr bwMode="auto">
              <a:xfrm rot="21600000" flipH="1" flipV="1">
                <a:off x="527" y="1971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9232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sv-SE" sz="4000" i="1" dirty="0">
                <a:solidFill>
                  <a:schemeClr val="tx1"/>
                </a:solidFill>
              </a:rPr>
              <a:t>A. </a:t>
            </a:r>
            <a:r>
              <a:rPr lang="en-US" sz="4000" i="1" dirty="0" err="1">
                <a:solidFill>
                  <a:schemeClr val="tx1"/>
                </a:solidFill>
              </a:rPr>
              <a:t>xylosoxidans</a:t>
            </a:r>
            <a:r>
              <a:rPr lang="sv-SE" sz="4000" i="1" dirty="0">
                <a:solidFill>
                  <a:schemeClr val="tx1"/>
                </a:solidFill>
              </a:rPr>
              <a:t> </a:t>
            </a:r>
            <a:r>
              <a:rPr lang="tr-TR" sz="4000" dirty="0" smtClean="0">
                <a:solidFill>
                  <a:schemeClr val="tx1"/>
                </a:solidFill>
              </a:rPr>
              <a:t>ve</a:t>
            </a:r>
            <a:r>
              <a:rPr lang="sv-SE" sz="4000" dirty="0">
                <a:solidFill>
                  <a:schemeClr val="tx1"/>
                </a:solidFill>
              </a:rPr>
              <a:t/>
            </a:r>
            <a:br>
              <a:rPr lang="sv-SE" sz="4000" dirty="0">
                <a:solidFill>
                  <a:schemeClr val="tx1"/>
                </a:solidFill>
              </a:rPr>
            </a:br>
            <a:r>
              <a:rPr lang="sv-SE" sz="4000" dirty="0" smtClean="0">
                <a:solidFill>
                  <a:schemeClr val="tx1"/>
                </a:solidFill>
              </a:rPr>
              <a:t>trimetoprim-sulfameto</a:t>
            </a:r>
            <a:r>
              <a:rPr lang="tr-TR" sz="4000" dirty="0" err="1" smtClean="0">
                <a:solidFill>
                  <a:schemeClr val="tx1"/>
                </a:solidFill>
              </a:rPr>
              <a:t>ks</a:t>
            </a:r>
            <a:r>
              <a:rPr lang="sv-SE" sz="4000" dirty="0" smtClean="0">
                <a:solidFill>
                  <a:schemeClr val="tx1"/>
                </a:solidFill>
              </a:rPr>
              <a:t>azol</a:t>
            </a:r>
            <a:endParaRPr lang="sv-SE" sz="4000" dirty="0">
              <a:solidFill>
                <a:schemeClr val="tx1"/>
              </a:solidFill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z="2400" dirty="0">
                <a:latin typeface="Arial" charset="0"/>
              </a:rPr>
              <a:t>Zon kenarı ayırt edilebiliyor ise </a:t>
            </a:r>
            <a:r>
              <a:rPr lang="tr-TR" sz="2400" dirty="0" err="1">
                <a:latin typeface="Arial" charset="0"/>
              </a:rPr>
              <a:t>zon</a:t>
            </a:r>
            <a:r>
              <a:rPr lang="tr-TR" sz="2400" dirty="0">
                <a:latin typeface="Arial" charset="0"/>
              </a:rPr>
              <a:t> içindeki üremeyi çok bile olsa dikkate almayın. </a:t>
            </a:r>
            <a:endParaRPr lang="en-GB" sz="2400" dirty="0">
              <a:latin typeface="Arial" charset="0"/>
            </a:endParaRPr>
          </a:p>
          <a:p>
            <a:pPr lvl="1"/>
            <a:r>
              <a:rPr lang="tr-TR" sz="2000" dirty="0">
                <a:latin typeface="Arial" charset="0"/>
              </a:rPr>
              <a:t>Dış </a:t>
            </a:r>
            <a:r>
              <a:rPr lang="tr-TR" sz="2000" dirty="0" err="1">
                <a:latin typeface="Arial" charset="0"/>
              </a:rPr>
              <a:t>zon</a:t>
            </a:r>
            <a:r>
              <a:rPr lang="tr-TR" sz="2000" dirty="0">
                <a:latin typeface="Arial" charset="0"/>
              </a:rPr>
              <a:t> kenarından değerlendirip sınır değerlere göre bildirin. </a:t>
            </a:r>
          </a:p>
          <a:p>
            <a:pPr lvl="1"/>
            <a:endParaRPr lang="tr-TR" sz="2000" dirty="0">
              <a:latin typeface="Arial" charset="0"/>
            </a:endParaRPr>
          </a:p>
          <a:p>
            <a:pPr lvl="1"/>
            <a:r>
              <a:rPr lang="tr-TR" sz="2400" dirty="0">
                <a:latin typeface="Arial" charset="0"/>
              </a:rPr>
              <a:t>Eğer </a:t>
            </a:r>
            <a:r>
              <a:rPr lang="en-GB" sz="2400" dirty="0">
                <a:latin typeface="Arial" charset="0"/>
              </a:rPr>
              <a:t>disk</a:t>
            </a:r>
            <a:r>
              <a:rPr lang="tr-TR" sz="2400" dirty="0">
                <a:latin typeface="Arial" charset="0"/>
              </a:rPr>
              <a:t>e kadar üreme var ve </a:t>
            </a:r>
            <a:r>
              <a:rPr lang="tr-TR" sz="2400" dirty="0" err="1">
                <a:latin typeface="Arial" charset="0"/>
              </a:rPr>
              <a:t>inhibisyon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zonu</a:t>
            </a:r>
            <a:r>
              <a:rPr lang="tr-TR" sz="2400" dirty="0">
                <a:latin typeface="Arial" charset="0"/>
              </a:rPr>
              <a:t> görülemiyor ise </a:t>
            </a:r>
            <a:r>
              <a:rPr lang="en-GB" sz="2400" dirty="0">
                <a:latin typeface="Arial" charset="0"/>
              </a:rPr>
              <a:t> </a:t>
            </a:r>
            <a:r>
              <a:rPr lang="tr-TR" sz="2400" dirty="0">
                <a:latin typeface="Arial" charset="0"/>
              </a:rPr>
              <a:t>dirençli bildirin. </a:t>
            </a:r>
            <a:endParaRPr lang="en-GB" sz="2400" dirty="0">
              <a:latin typeface="Arial" charset="0"/>
            </a:endParaRP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GB" sz="240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660232" y="6245225"/>
            <a:ext cx="2133600" cy="476250"/>
          </a:xfrm>
        </p:spPr>
        <p:txBody>
          <a:bodyPr/>
          <a:lstStyle/>
          <a:p>
            <a:fld id="{360B761B-5431-412A-B5E9-D2A062708BB0}" type="slidenum">
              <a:rPr lang="sv-SE" smtClean="0"/>
              <a:pPr/>
              <a:t>22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0000000-0008-0000-1E00-00000F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627" y="4025278"/>
            <a:ext cx="1791836" cy="1800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0000000-0008-0000-1E00-00000B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4088" y="4023918"/>
            <a:ext cx="1800000" cy="18000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0000000-0008-0000-1E00-000011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524" y="4023918"/>
            <a:ext cx="1800000" cy="1800000"/>
          </a:xfrm>
          <a:prstGeom prst="rect">
            <a:avLst/>
          </a:prstGeom>
        </p:spPr>
      </p:pic>
      <p:grpSp>
        <p:nvGrpSpPr>
          <p:cNvPr id="11" name="Group 11">
            <a:extLst>
              <a:ext uri="{FF2B5EF4-FFF2-40B4-BE49-F238E27FC236}">
                <a16:creationId xmlns:a16="http://schemas.microsoft.com/office/drawing/2014/main" id="{00000000-0008-0000-1E00-000032000000}"/>
              </a:ext>
            </a:extLst>
          </p:cNvPr>
          <p:cNvGrpSpPr>
            <a:grpSpLocks/>
          </p:cNvGrpSpPr>
          <p:nvPr/>
        </p:nvGrpSpPr>
        <p:grpSpPr bwMode="auto">
          <a:xfrm>
            <a:off x="1468755" y="4424460"/>
            <a:ext cx="411197" cy="1008690"/>
            <a:chOff x="315231" y="400542"/>
            <a:chExt cx="136" cy="453"/>
          </a:xfrm>
        </p:grpSpPr>
        <p:sp>
          <p:nvSpPr>
            <p:cNvPr id="15" name="Arc 12">
              <a:extLst>
                <a:ext uri="{FF2B5EF4-FFF2-40B4-BE49-F238E27FC236}">
                  <a16:creationId xmlns:a16="http://schemas.microsoft.com/office/drawing/2014/main" id="{00000000-0008-0000-1E00-0000440000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5231" y="400542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16" name="Arc 13">
              <a:extLst>
                <a:ext uri="{FF2B5EF4-FFF2-40B4-BE49-F238E27FC236}">
                  <a16:creationId xmlns:a16="http://schemas.microsoft.com/office/drawing/2014/main" id="{00000000-0008-0000-1E00-000045000000}"/>
                </a:ext>
              </a:extLst>
            </p:cNvPr>
            <p:cNvSpPr>
              <a:spLocks/>
            </p:cNvSpPr>
            <p:nvPr/>
          </p:nvSpPr>
          <p:spPr bwMode="auto">
            <a:xfrm rot="21600000" flipH="1" flipV="1">
              <a:off x="315231" y="400764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000000-0008-0000-1E00-000049000000}"/>
              </a:ext>
            </a:extLst>
          </p:cNvPr>
          <p:cNvGrpSpPr>
            <a:grpSpLocks/>
          </p:cNvGrpSpPr>
          <p:nvPr/>
        </p:nvGrpSpPr>
        <p:grpSpPr bwMode="auto">
          <a:xfrm>
            <a:off x="3738641" y="4335357"/>
            <a:ext cx="449335" cy="1133477"/>
            <a:chOff x="2289103" y="310753"/>
            <a:chExt cx="136" cy="453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00000000-0008-0000-1E00-00004A0000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89103" y="310753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0000000-0008-0000-1E00-00004B000000}"/>
                </a:ext>
              </a:extLst>
            </p:cNvPr>
            <p:cNvSpPr>
              <a:spLocks/>
            </p:cNvSpPr>
            <p:nvPr/>
          </p:nvSpPr>
          <p:spPr bwMode="auto">
            <a:xfrm rot="21600000" flipH="1" flipV="1">
              <a:off x="2289103" y="310975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</p:grp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6084168" y="6006097"/>
            <a:ext cx="270523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tr-TR" dirty="0"/>
              <a:t>Diske kadar üreme</a:t>
            </a:r>
            <a:endParaRPr lang="en-GB" dirty="0"/>
          </a:p>
        </p:txBody>
      </p:sp>
      <p:sp>
        <p:nvSpPr>
          <p:cNvPr id="23" name="Vänster klammerparentes 22"/>
          <p:cNvSpPr/>
          <p:nvPr/>
        </p:nvSpPr>
        <p:spPr>
          <a:xfrm rot="16200000">
            <a:off x="3191015" y="3698338"/>
            <a:ext cx="139430" cy="454298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971600" y="6006097"/>
            <a:ext cx="4623206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tr-TR" dirty="0"/>
              <a:t>Bir dış </a:t>
            </a:r>
            <a:r>
              <a:rPr lang="tr-TR" dirty="0" err="1"/>
              <a:t>zon</a:t>
            </a:r>
            <a:r>
              <a:rPr lang="tr-TR" dirty="0"/>
              <a:t> görünüyor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339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sv-SE" sz="4000" i="1" dirty="0">
                <a:solidFill>
                  <a:schemeClr val="tx1"/>
                </a:solidFill>
              </a:rPr>
              <a:t>B. pseudomallei </a:t>
            </a:r>
            <a:r>
              <a:rPr lang="tr-TR" sz="4000" dirty="0" smtClean="0">
                <a:solidFill>
                  <a:schemeClr val="tx1"/>
                </a:solidFill>
              </a:rPr>
              <a:t>ve</a:t>
            </a:r>
            <a:r>
              <a:rPr lang="sv-SE" sz="4000" dirty="0">
                <a:solidFill>
                  <a:schemeClr val="tx1"/>
                </a:solidFill>
              </a:rPr>
              <a:t/>
            </a:r>
            <a:br>
              <a:rPr lang="sv-SE" sz="4000" dirty="0">
                <a:solidFill>
                  <a:schemeClr val="tx1"/>
                </a:solidFill>
              </a:rPr>
            </a:br>
            <a:r>
              <a:rPr lang="sv-SE" sz="4000" dirty="0" smtClean="0">
                <a:solidFill>
                  <a:schemeClr val="tx1"/>
                </a:solidFill>
              </a:rPr>
              <a:t>trimetoprim-sulfameto</a:t>
            </a:r>
            <a:r>
              <a:rPr lang="tr-TR" sz="4000" dirty="0" err="1" smtClean="0">
                <a:solidFill>
                  <a:schemeClr val="tx1"/>
                </a:solidFill>
              </a:rPr>
              <a:t>ks</a:t>
            </a:r>
            <a:r>
              <a:rPr lang="sv-SE" sz="4000" dirty="0" smtClean="0">
                <a:solidFill>
                  <a:schemeClr val="tx1"/>
                </a:solidFill>
              </a:rPr>
              <a:t>azol</a:t>
            </a:r>
            <a:endParaRPr lang="sv-SE" sz="4000" dirty="0">
              <a:solidFill>
                <a:schemeClr val="tx1"/>
              </a:solidFill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z="2400" dirty="0">
                <a:latin typeface="Arial" charset="0"/>
              </a:rPr>
              <a:t>Zon kenarı ayırt edilebiliyor ise </a:t>
            </a:r>
            <a:r>
              <a:rPr lang="tr-TR" sz="2400" dirty="0" err="1">
                <a:latin typeface="Arial" charset="0"/>
              </a:rPr>
              <a:t>zon</a:t>
            </a:r>
            <a:r>
              <a:rPr lang="tr-TR" sz="2400" dirty="0">
                <a:latin typeface="Arial" charset="0"/>
              </a:rPr>
              <a:t> içindeki üremeyi çok bile olsa dikkate almayın. </a:t>
            </a:r>
            <a:endParaRPr lang="en-GB" sz="2400" dirty="0">
              <a:latin typeface="Arial" charset="0"/>
            </a:endParaRPr>
          </a:p>
          <a:p>
            <a:pPr lvl="1"/>
            <a:r>
              <a:rPr lang="tr-TR" sz="2000" dirty="0">
                <a:latin typeface="Arial" charset="0"/>
              </a:rPr>
              <a:t>Dış </a:t>
            </a:r>
            <a:r>
              <a:rPr lang="tr-TR" sz="2000" dirty="0" err="1">
                <a:latin typeface="Arial" charset="0"/>
              </a:rPr>
              <a:t>zon</a:t>
            </a:r>
            <a:r>
              <a:rPr lang="tr-TR" sz="2000" dirty="0">
                <a:latin typeface="Arial" charset="0"/>
              </a:rPr>
              <a:t> kenarından değerlendirip sınır değerlere göre bildirin. </a:t>
            </a:r>
          </a:p>
          <a:p>
            <a:pPr lvl="1"/>
            <a:endParaRPr lang="tr-TR" sz="2000" dirty="0">
              <a:latin typeface="Arial" charset="0"/>
            </a:endParaRPr>
          </a:p>
          <a:p>
            <a:pPr lvl="1"/>
            <a:r>
              <a:rPr lang="tr-TR" sz="2400" dirty="0">
                <a:latin typeface="Arial" charset="0"/>
              </a:rPr>
              <a:t>Eğer </a:t>
            </a:r>
            <a:r>
              <a:rPr lang="en-GB" sz="2400" dirty="0">
                <a:latin typeface="Arial" charset="0"/>
              </a:rPr>
              <a:t>disk</a:t>
            </a:r>
            <a:r>
              <a:rPr lang="tr-TR" sz="2400" dirty="0">
                <a:latin typeface="Arial" charset="0"/>
              </a:rPr>
              <a:t>e kadar üreme var ve </a:t>
            </a:r>
            <a:r>
              <a:rPr lang="tr-TR" sz="2400" dirty="0" err="1">
                <a:latin typeface="Arial" charset="0"/>
              </a:rPr>
              <a:t>inhibisyon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zonu</a:t>
            </a:r>
            <a:r>
              <a:rPr lang="tr-TR" sz="2400" dirty="0">
                <a:latin typeface="Arial" charset="0"/>
              </a:rPr>
              <a:t> görülemiyor ise </a:t>
            </a:r>
            <a:r>
              <a:rPr lang="en-GB" sz="2400" dirty="0">
                <a:latin typeface="Arial" charset="0"/>
              </a:rPr>
              <a:t> </a:t>
            </a:r>
            <a:r>
              <a:rPr lang="tr-TR" sz="2400" dirty="0">
                <a:latin typeface="Arial" charset="0"/>
              </a:rPr>
              <a:t>dirençli bildirin.</a:t>
            </a:r>
            <a:r>
              <a:rPr lang="en-US" sz="2400" dirty="0" smtClean="0"/>
              <a:t> </a:t>
            </a:r>
            <a:endParaRPr lang="en-GB" sz="2400" dirty="0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084168" y="6006097"/>
            <a:ext cx="270523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tr-TR" dirty="0"/>
              <a:t>Diske kadar üreme</a:t>
            </a:r>
            <a:endParaRPr lang="en-GB" dirty="0"/>
          </a:p>
        </p:txBody>
      </p:sp>
      <p:sp>
        <p:nvSpPr>
          <p:cNvPr id="3" name="Vänster klammerparentes 2"/>
          <p:cNvSpPr/>
          <p:nvPr/>
        </p:nvSpPr>
        <p:spPr>
          <a:xfrm rot="16200000">
            <a:off x="3191015" y="3698338"/>
            <a:ext cx="139430" cy="454298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971600" y="6006097"/>
            <a:ext cx="4623206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tr-TR" dirty="0"/>
              <a:t>Bir dış </a:t>
            </a:r>
            <a:r>
              <a:rPr lang="tr-TR" dirty="0" err="1"/>
              <a:t>zon</a:t>
            </a:r>
            <a:r>
              <a:rPr lang="tr-TR" dirty="0"/>
              <a:t> görünüyor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660232" y="6245225"/>
            <a:ext cx="2133600" cy="476250"/>
          </a:xfrm>
        </p:spPr>
        <p:txBody>
          <a:bodyPr/>
          <a:lstStyle/>
          <a:p>
            <a:fld id="{360B761B-5431-412A-B5E9-D2A062708BB0}" type="slidenum">
              <a:rPr lang="sv-SE" smtClean="0"/>
              <a:pPr/>
              <a:t>23</a:t>
            </a:fld>
            <a:endParaRPr lang="sv-SE" dirty="0"/>
          </a:p>
        </p:txBody>
      </p:sp>
      <p:pic>
        <p:nvPicPr>
          <p:cNvPr id="39" name="Bildobjekt 38">
            <a:extLst>
              <a:ext uri="{FF2B5EF4-FFF2-40B4-BE49-F238E27FC236}">
                <a16:creationId xmlns:a16="http://schemas.microsoft.com/office/drawing/2014/main" id="{00000000-0008-0000-20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33"/>
          <a:stretch/>
        </p:blipFill>
        <p:spPr>
          <a:xfrm>
            <a:off x="1079840" y="4033345"/>
            <a:ext cx="2052000" cy="1800000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00000000-0008-0000-2000-000006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58" y="4033345"/>
            <a:ext cx="2033622" cy="1800000"/>
          </a:xfrm>
          <a:prstGeom prst="rect">
            <a:avLst/>
          </a:prstGeom>
        </p:spPr>
      </p:pic>
      <p:grpSp>
        <p:nvGrpSpPr>
          <p:cNvPr id="41" name="Group 11">
            <a:extLst>
              <a:ext uri="{FF2B5EF4-FFF2-40B4-BE49-F238E27FC236}">
                <a16:creationId xmlns:a16="http://schemas.microsoft.com/office/drawing/2014/main" id="{00000000-0008-0000-2000-000008000000}"/>
              </a:ext>
            </a:extLst>
          </p:cNvPr>
          <p:cNvGrpSpPr>
            <a:grpSpLocks/>
          </p:cNvGrpSpPr>
          <p:nvPr/>
        </p:nvGrpSpPr>
        <p:grpSpPr bwMode="auto">
          <a:xfrm>
            <a:off x="1378219" y="4487375"/>
            <a:ext cx="411197" cy="1008690"/>
            <a:chOff x="298379" y="454030"/>
            <a:chExt cx="136" cy="453"/>
          </a:xfrm>
        </p:grpSpPr>
        <p:sp>
          <p:nvSpPr>
            <p:cNvPr id="46" name="Arc 12">
              <a:extLst>
                <a:ext uri="{FF2B5EF4-FFF2-40B4-BE49-F238E27FC236}">
                  <a16:creationId xmlns:a16="http://schemas.microsoft.com/office/drawing/2014/main" id="{00000000-0008-0000-2000-0000090000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8379" y="454030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47" name="Arc 13">
              <a:extLst>
                <a:ext uri="{FF2B5EF4-FFF2-40B4-BE49-F238E27FC236}">
                  <a16:creationId xmlns:a16="http://schemas.microsoft.com/office/drawing/2014/main" id="{00000000-0008-0000-2000-00000A000000}"/>
                </a:ext>
              </a:extLst>
            </p:cNvPr>
            <p:cNvSpPr>
              <a:spLocks/>
            </p:cNvSpPr>
            <p:nvPr/>
          </p:nvSpPr>
          <p:spPr bwMode="auto">
            <a:xfrm rot="21600000" flipH="1" flipV="1">
              <a:off x="298379" y="454252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</p:grp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00000000-0008-0000-2000-00000C0000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758" y="4033345"/>
            <a:ext cx="1974338" cy="1800000"/>
          </a:xfrm>
          <a:prstGeom prst="rect">
            <a:avLst/>
          </a:prstGeom>
        </p:spPr>
      </p:pic>
      <p:grpSp>
        <p:nvGrpSpPr>
          <p:cNvPr id="43" name="Group 11">
            <a:extLst>
              <a:ext uri="{FF2B5EF4-FFF2-40B4-BE49-F238E27FC236}">
                <a16:creationId xmlns:a16="http://schemas.microsoft.com/office/drawing/2014/main" id="{00000000-0008-0000-2000-00000E000000}"/>
              </a:ext>
            </a:extLst>
          </p:cNvPr>
          <p:cNvGrpSpPr>
            <a:grpSpLocks/>
          </p:cNvGrpSpPr>
          <p:nvPr/>
        </p:nvGrpSpPr>
        <p:grpSpPr bwMode="auto">
          <a:xfrm>
            <a:off x="3779187" y="4452445"/>
            <a:ext cx="411197" cy="971550"/>
            <a:chOff x="2651054" y="419100"/>
            <a:chExt cx="136" cy="453"/>
          </a:xfrm>
        </p:grpSpPr>
        <p:sp>
          <p:nvSpPr>
            <p:cNvPr id="44" name="Arc 12">
              <a:extLst>
                <a:ext uri="{FF2B5EF4-FFF2-40B4-BE49-F238E27FC236}">
                  <a16:creationId xmlns:a16="http://schemas.microsoft.com/office/drawing/2014/main" id="{00000000-0008-0000-2000-00000F0000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51054" y="419100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45" name="Arc 13">
              <a:extLst>
                <a:ext uri="{FF2B5EF4-FFF2-40B4-BE49-F238E27FC236}">
                  <a16:creationId xmlns:a16="http://schemas.microsoft.com/office/drawing/2014/main" id="{00000000-0008-0000-2000-000010000000}"/>
                </a:ext>
              </a:extLst>
            </p:cNvPr>
            <p:cNvSpPr>
              <a:spLocks/>
            </p:cNvSpPr>
            <p:nvPr/>
          </p:nvSpPr>
          <p:spPr bwMode="auto">
            <a:xfrm rot="21600000" flipH="1" flipV="1">
              <a:off x="2651054" y="419322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086739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i="1" dirty="0">
                <a:solidFill>
                  <a:schemeClr val="tx1"/>
                </a:solidFill>
              </a:rPr>
              <a:t>Aeromonas</a:t>
            </a:r>
            <a:r>
              <a:rPr lang="sv-SE" dirty="0">
                <a:solidFill>
                  <a:schemeClr val="tx1"/>
                </a:solidFill>
              </a:rPr>
              <a:t> spp. </a:t>
            </a:r>
            <a:r>
              <a:rPr lang="tr-TR" dirty="0">
                <a:solidFill>
                  <a:schemeClr val="tx1"/>
                </a:solidFill>
              </a:rPr>
              <a:t>v</a:t>
            </a:r>
            <a:r>
              <a:rPr lang="tr-TR" dirty="0" smtClean="0">
                <a:solidFill>
                  <a:schemeClr val="tx1"/>
                </a:solidFill>
              </a:rPr>
              <a:t>e </a:t>
            </a:r>
            <a:r>
              <a:rPr lang="sv-SE" dirty="0" smtClean="0">
                <a:solidFill>
                  <a:schemeClr val="tx1"/>
                </a:solidFill>
              </a:rPr>
              <a:t>trimetoprim-sulfameto</a:t>
            </a:r>
            <a:r>
              <a:rPr lang="tr-TR" dirty="0" err="1" smtClean="0">
                <a:solidFill>
                  <a:schemeClr val="tx1"/>
                </a:solidFill>
              </a:rPr>
              <a:t>ks</a:t>
            </a:r>
            <a:r>
              <a:rPr lang="sv-SE" dirty="0" smtClean="0">
                <a:solidFill>
                  <a:schemeClr val="tx1"/>
                </a:solidFill>
              </a:rPr>
              <a:t>azol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tr-TR" sz="2400" dirty="0" smtClean="0"/>
              <a:t>Belirgin </a:t>
            </a:r>
            <a:r>
              <a:rPr lang="tr-TR" sz="2400" dirty="0"/>
              <a:t>olan </a:t>
            </a:r>
            <a:r>
              <a:rPr lang="tr-TR" sz="2400" dirty="0" err="1"/>
              <a:t>zon</a:t>
            </a:r>
            <a:r>
              <a:rPr lang="tr-TR" sz="2400" dirty="0"/>
              <a:t> kenarı değerlendirilmelidir. </a:t>
            </a:r>
            <a:r>
              <a:rPr lang="tr-TR" sz="2400" dirty="0" err="1"/>
              <a:t>İnhibisyon</a:t>
            </a:r>
            <a:r>
              <a:rPr lang="tr-TR" sz="2400" dirty="0"/>
              <a:t> </a:t>
            </a:r>
            <a:r>
              <a:rPr lang="tr-TR" sz="2400" dirty="0" err="1"/>
              <a:t>zonu</a:t>
            </a:r>
            <a:r>
              <a:rPr lang="tr-TR" sz="2400" dirty="0"/>
              <a:t> içindeki hafif üreme </a:t>
            </a:r>
            <a:r>
              <a:rPr lang="tr-TR" sz="2400" dirty="0" smtClean="0"/>
              <a:t>veya bulanıklık göz </a:t>
            </a:r>
            <a:r>
              <a:rPr lang="tr-TR" sz="2400" dirty="0"/>
              <a:t>ardı edilir. </a:t>
            </a:r>
            <a:endParaRPr lang="tr-TR" sz="2400" dirty="0" smtClean="0"/>
          </a:p>
          <a:p>
            <a:pPr>
              <a:spcBef>
                <a:spcPts val="1200"/>
              </a:spcBef>
            </a:pPr>
            <a:r>
              <a:rPr lang="tr-TR" sz="2400" dirty="0"/>
              <a:t>Belirgin bir iç </a:t>
            </a:r>
            <a:r>
              <a:rPr lang="tr-TR" sz="2400" dirty="0" err="1"/>
              <a:t>zon</a:t>
            </a:r>
            <a:r>
              <a:rPr lang="tr-TR" sz="2400" dirty="0"/>
              <a:t> kenarı varsa, </a:t>
            </a:r>
            <a:r>
              <a:rPr lang="tr-TR" sz="2400" dirty="0" err="1"/>
              <a:t>inhibisyon</a:t>
            </a:r>
            <a:r>
              <a:rPr lang="tr-TR" sz="2400" dirty="0"/>
              <a:t> </a:t>
            </a:r>
            <a:r>
              <a:rPr lang="tr-TR" sz="2400" dirty="0" err="1"/>
              <a:t>zonu</a:t>
            </a:r>
            <a:r>
              <a:rPr lang="tr-TR" sz="2400" dirty="0"/>
              <a:t> olarak iç </a:t>
            </a:r>
            <a:r>
              <a:rPr lang="tr-TR" sz="2400" dirty="0" err="1"/>
              <a:t>zon</a:t>
            </a:r>
            <a:r>
              <a:rPr lang="tr-TR" sz="2400" dirty="0"/>
              <a:t> değerlendirilir.</a:t>
            </a:r>
            <a:endParaRPr lang="sv-SE" sz="24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761B-5431-412A-B5E9-D2A062708BB0}" type="slidenum">
              <a:rPr lang="sv-SE" smtClean="0"/>
              <a:pPr/>
              <a:t>24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05064"/>
            <a:ext cx="1854000" cy="1800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06" y="4005064"/>
            <a:ext cx="1824954" cy="180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24" y="4005064"/>
            <a:ext cx="1800000" cy="1800000"/>
          </a:xfrm>
          <a:prstGeom prst="rect">
            <a:avLst/>
          </a:prstGeom>
        </p:spPr>
      </p:pic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1521537" y="4417358"/>
            <a:ext cx="411162" cy="980916"/>
            <a:chOff x="527" y="1749"/>
            <a:chExt cx="136" cy="453"/>
          </a:xfrm>
        </p:grpSpPr>
        <p:sp>
          <p:nvSpPr>
            <p:cNvPr id="9" name="Arc 12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T0" fmla="*/ 72 w 21598"/>
                <a:gd name="T1" fmla="*/ 0 h 18304"/>
                <a:gd name="T2" fmla="*/ 136 w 21598"/>
                <a:gd name="T3" fmla="*/ 227 h 18304"/>
                <a:gd name="T4" fmla="*/ 0 w 21598"/>
                <a:gd name="T5" fmla="*/ 231 h 183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lnTo>
                    <a:pt x="11468" y="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" name="Arc 13"/>
            <p:cNvSpPr>
              <a:spLocks/>
            </p:cNvSpPr>
            <p:nvPr/>
          </p:nvSpPr>
          <p:spPr bwMode="auto">
            <a:xfrm flipH="1" flipV="1">
              <a:off x="527" y="1971"/>
              <a:ext cx="136" cy="231"/>
            </a:xfrm>
            <a:custGeom>
              <a:avLst/>
              <a:gdLst>
                <a:gd name="T0" fmla="*/ 72 w 21598"/>
                <a:gd name="T1" fmla="*/ 0 h 18304"/>
                <a:gd name="T2" fmla="*/ 136 w 21598"/>
                <a:gd name="T3" fmla="*/ 227 h 18304"/>
                <a:gd name="T4" fmla="*/ 0 w 21598"/>
                <a:gd name="T5" fmla="*/ 231 h 183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lnTo>
                    <a:pt x="11468" y="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3892029" y="4466456"/>
            <a:ext cx="411162" cy="941562"/>
            <a:chOff x="527" y="1749"/>
            <a:chExt cx="136" cy="453"/>
          </a:xfrm>
        </p:grpSpPr>
        <p:sp>
          <p:nvSpPr>
            <p:cNvPr id="12" name="Arc 12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T0" fmla="*/ 72 w 21598"/>
                <a:gd name="T1" fmla="*/ 0 h 18304"/>
                <a:gd name="T2" fmla="*/ 136 w 21598"/>
                <a:gd name="T3" fmla="*/ 227 h 18304"/>
                <a:gd name="T4" fmla="*/ 0 w 21598"/>
                <a:gd name="T5" fmla="*/ 231 h 183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lnTo>
                    <a:pt x="11468" y="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" name="Arc 13"/>
            <p:cNvSpPr>
              <a:spLocks/>
            </p:cNvSpPr>
            <p:nvPr/>
          </p:nvSpPr>
          <p:spPr bwMode="auto">
            <a:xfrm flipH="1" flipV="1">
              <a:off x="527" y="1971"/>
              <a:ext cx="136" cy="231"/>
            </a:xfrm>
            <a:custGeom>
              <a:avLst/>
              <a:gdLst>
                <a:gd name="T0" fmla="*/ 72 w 21598"/>
                <a:gd name="T1" fmla="*/ 0 h 18304"/>
                <a:gd name="T2" fmla="*/ 136 w 21598"/>
                <a:gd name="T3" fmla="*/ 227 h 18304"/>
                <a:gd name="T4" fmla="*/ 0 w 21598"/>
                <a:gd name="T5" fmla="*/ 231 h 183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lnTo>
                    <a:pt x="11468" y="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6261463" y="4422912"/>
            <a:ext cx="449891" cy="923109"/>
            <a:chOff x="527" y="1749"/>
            <a:chExt cx="136" cy="453"/>
          </a:xfrm>
        </p:grpSpPr>
        <p:sp>
          <p:nvSpPr>
            <p:cNvPr id="15" name="Arc 12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T0" fmla="*/ 72 w 21598"/>
                <a:gd name="T1" fmla="*/ 0 h 18304"/>
                <a:gd name="T2" fmla="*/ 136 w 21598"/>
                <a:gd name="T3" fmla="*/ 227 h 18304"/>
                <a:gd name="T4" fmla="*/ 0 w 21598"/>
                <a:gd name="T5" fmla="*/ 231 h 183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lnTo>
                    <a:pt x="11468" y="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" name="Arc 13"/>
            <p:cNvSpPr>
              <a:spLocks/>
            </p:cNvSpPr>
            <p:nvPr/>
          </p:nvSpPr>
          <p:spPr bwMode="auto">
            <a:xfrm flipH="1" flipV="1">
              <a:off x="527" y="1971"/>
              <a:ext cx="136" cy="231"/>
            </a:xfrm>
            <a:custGeom>
              <a:avLst/>
              <a:gdLst>
                <a:gd name="T0" fmla="*/ 72 w 21598"/>
                <a:gd name="T1" fmla="*/ 0 h 18304"/>
                <a:gd name="T2" fmla="*/ 136 w 21598"/>
                <a:gd name="T3" fmla="*/ 227 h 18304"/>
                <a:gd name="T4" fmla="*/ 0 w 21598"/>
                <a:gd name="T5" fmla="*/ 231 h 183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lnTo>
                    <a:pt x="11468" y="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811128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v-SE" dirty="0" smtClean="0"/>
              <a:t>Enterococ</a:t>
            </a:r>
            <a:r>
              <a:rPr lang="tr-TR" dirty="0" err="1" smtClean="0"/>
              <a:t>cus</a:t>
            </a:r>
            <a:r>
              <a:rPr lang="sv-SE" dirty="0" smtClean="0"/>
              <a:t> </a:t>
            </a:r>
            <a:r>
              <a:rPr lang="tr-TR" dirty="0" smtClean="0"/>
              <a:t>ve</a:t>
            </a:r>
            <a:r>
              <a:rPr lang="sv-SE" dirty="0" smtClean="0"/>
              <a:t> van</a:t>
            </a:r>
            <a:r>
              <a:rPr lang="tr-TR" dirty="0" smtClean="0"/>
              <a:t>k</a:t>
            </a:r>
            <a:r>
              <a:rPr lang="sv-SE" dirty="0" smtClean="0"/>
              <a:t>om</a:t>
            </a:r>
            <a:r>
              <a:rPr lang="tr-TR" dirty="0" smtClean="0"/>
              <a:t>isin</a:t>
            </a:r>
            <a:endParaRPr lang="sv-SE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8435280" cy="4525963"/>
          </a:xfrm>
        </p:spPr>
        <p:txBody>
          <a:bodyPr/>
          <a:lstStyle/>
          <a:p>
            <a:r>
              <a:rPr lang="tr-TR" sz="2000" b="1" dirty="0" err="1"/>
              <a:t>Vankomisin</a:t>
            </a:r>
            <a:r>
              <a:rPr lang="tr-TR" sz="2000" b="1" dirty="0"/>
              <a:t> </a:t>
            </a:r>
            <a:r>
              <a:rPr lang="tr-TR" sz="2000" b="1" dirty="0" err="1"/>
              <a:t>zon</a:t>
            </a:r>
            <a:r>
              <a:rPr lang="tr-TR" sz="2000" b="1" dirty="0"/>
              <a:t> çapı ≥ 12 mm olan </a:t>
            </a:r>
            <a:r>
              <a:rPr lang="tr-TR" sz="2000" b="1" dirty="0" err="1" smtClean="0"/>
              <a:t>enterokoklarda</a:t>
            </a:r>
            <a:r>
              <a:rPr lang="tr-TR" sz="2000" b="1" dirty="0" smtClean="0"/>
              <a:t> </a:t>
            </a:r>
            <a:r>
              <a:rPr lang="tr-TR" sz="2000" dirty="0" err="1" smtClean="0"/>
              <a:t>inhibisyon</a:t>
            </a:r>
            <a:r>
              <a:rPr lang="tr-TR" sz="2000" dirty="0" smtClean="0"/>
              <a:t> </a:t>
            </a:r>
            <a:r>
              <a:rPr lang="tr-TR" sz="2000" dirty="0" err="1"/>
              <a:t>zon</a:t>
            </a:r>
            <a:r>
              <a:rPr lang="tr-TR" sz="2000" dirty="0"/>
              <a:t> kenarını kapağın ön yüzünden ve ışık kaynağına doğru tutarak </a:t>
            </a:r>
            <a:r>
              <a:rPr lang="tr-TR" sz="2000" dirty="0" smtClean="0"/>
              <a:t>dikkatle </a:t>
            </a:r>
            <a:r>
              <a:rPr lang="tr-TR" sz="2000" dirty="0"/>
              <a:t>inceleyin.</a:t>
            </a:r>
            <a:r>
              <a:rPr lang="tr-TR" sz="2400" dirty="0"/>
              <a:t> </a:t>
            </a:r>
            <a:endParaRPr lang="tr-TR" sz="2400" dirty="0" smtClean="0"/>
          </a:p>
          <a:p>
            <a:pPr lvl="1"/>
            <a:r>
              <a:rPr lang="tr-TR" sz="1800" kern="1200" dirty="0" smtClean="0">
                <a:latin typeface="Arial" charset="0"/>
              </a:rPr>
              <a:t>Eğer </a:t>
            </a:r>
            <a:r>
              <a:rPr lang="tr-TR" sz="1800" kern="1200" dirty="0" err="1" smtClean="0">
                <a:latin typeface="Arial" charset="0"/>
              </a:rPr>
              <a:t>zon</a:t>
            </a:r>
            <a:r>
              <a:rPr lang="tr-TR" sz="1800" kern="1200" dirty="0" smtClean="0">
                <a:latin typeface="Arial" charset="0"/>
              </a:rPr>
              <a:t> kenarı keskin ise duyarlı olarak bildirin</a:t>
            </a:r>
            <a:endParaRPr lang="en-GB" sz="1800" dirty="0"/>
          </a:p>
          <a:p>
            <a:pPr lvl="1">
              <a:spcBef>
                <a:spcPts val="600"/>
              </a:spcBef>
            </a:pPr>
            <a:r>
              <a:rPr lang="tr-TR" sz="1800" dirty="0" smtClean="0"/>
              <a:t>Zon kenarı belirsiz ise, </a:t>
            </a:r>
            <a:r>
              <a:rPr lang="tr-TR" sz="1800" dirty="0" err="1" smtClean="0"/>
              <a:t>zon</a:t>
            </a:r>
            <a:r>
              <a:rPr lang="tr-TR" sz="1800" dirty="0" smtClean="0"/>
              <a:t> içi üreme var ise veya emin değilseniz </a:t>
            </a:r>
            <a:r>
              <a:rPr lang="tr-TR" sz="1800" dirty="0" err="1" smtClean="0"/>
              <a:t>VRE’dan</a:t>
            </a:r>
            <a:r>
              <a:rPr lang="tr-TR" sz="1800" dirty="0" smtClean="0"/>
              <a:t> şüphelenin ve </a:t>
            </a:r>
            <a:r>
              <a:rPr lang="en-US" sz="1800" dirty="0" err="1" smtClean="0"/>
              <a:t>zon</a:t>
            </a:r>
            <a:r>
              <a:rPr lang="en-US" sz="1800" dirty="0" smtClean="0"/>
              <a:t> </a:t>
            </a:r>
            <a:r>
              <a:rPr lang="tr-TR" sz="1800" dirty="0" smtClean="0"/>
              <a:t>çapı </a:t>
            </a:r>
            <a:r>
              <a:rPr lang="en-US" sz="1800" dirty="0" smtClean="0"/>
              <a:t>≥ </a:t>
            </a:r>
            <a:r>
              <a:rPr lang="en-US" sz="1800" dirty="0"/>
              <a:t>12 </a:t>
            </a:r>
            <a:r>
              <a:rPr lang="en-US" sz="1800" dirty="0" smtClean="0"/>
              <a:t>mm</a:t>
            </a:r>
            <a:r>
              <a:rPr lang="tr-TR" sz="1800" dirty="0" smtClean="0"/>
              <a:t> bile olsa doğrulama testi yapın. </a:t>
            </a:r>
            <a:r>
              <a:rPr lang="en-US" sz="1800" dirty="0"/>
              <a:t>	</a:t>
            </a:r>
          </a:p>
          <a:p>
            <a:pPr lvl="1">
              <a:spcBef>
                <a:spcPts val="600"/>
              </a:spcBef>
            </a:pPr>
            <a:r>
              <a:rPr lang="tr-TR" sz="1800" dirty="0" err="1" smtClean="0"/>
              <a:t>İnkübasyonda</a:t>
            </a:r>
            <a:r>
              <a:rPr lang="tr-TR" sz="1800" dirty="0" smtClean="0"/>
              <a:t> 24 saat tutmadan duyarlı olarak bildirmeyin. </a:t>
            </a:r>
            <a:endParaRPr lang="en-GB" sz="1800" dirty="0"/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748121" y="6400883"/>
            <a:ext cx="12266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sz="2000" dirty="0"/>
              <a:t>non-VRE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5612047" y="6400883"/>
            <a:ext cx="71365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sv-SE" sz="2000" dirty="0"/>
              <a:t>VRE</a:t>
            </a:r>
          </a:p>
        </p:txBody>
      </p:sp>
      <p:sp>
        <p:nvSpPr>
          <p:cNvPr id="13" name="Vänster klammerparentes 12"/>
          <p:cNvSpPr/>
          <p:nvPr/>
        </p:nvSpPr>
        <p:spPr>
          <a:xfrm rot="16200000">
            <a:off x="5861288" y="3273846"/>
            <a:ext cx="213713" cy="599268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5BCC-201E-4786-AB6E-9733F983CF6F}" type="slidenum">
              <a:rPr lang="sv-SE" smtClean="0"/>
              <a:pPr/>
              <a:t>25</a:t>
            </a:fld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66454"/>
            <a:ext cx="1800000" cy="1800000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365104"/>
            <a:ext cx="1800000" cy="1800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65104"/>
            <a:ext cx="1800000" cy="1800000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80" y="4365104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65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v-SE" sz="4000" i="1" dirty="0"/>
              <a:t>S. aureus </a:t>
            </a:r>
            <a:r>
              <a:rPr lang="tr-TR" sz="4000" dirty="0" smtClean="0"/>
              <a:t>ve</a:t>
            </a:r>
            <a:r>
              <a:rPr lang="sv-SE" sz="4000" dirty="0" smtClean="0"/>
              <a:t> benz</a:t>
            </a:r>
            <a:r>
              <a:rPr lang="tr-TR" sz="4000" dirty="0" err="1" smtClean="0"/>
              <a:t>ilpenisilin</a:t>
            </a:r>
            <a:endParaRPr lang="sv-SE" sz="4000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7200"/>
            <a:ext cx="8579296" cy="4525963"/>
          </a:xfrm>
        </p:spPr>
        <p:txBody>
          <a:bodyPr/>
          <a:lstStyle/>
          <a:p>
            <a:r>
              <a:rPr lang="tr-TR" sz="2400" b="1" dirty="0" smtClean="0"/>
              <a:t>Zon çapı </a:t>
            </a:r>
            <a:r>
              <a:rPr lang="en-GB" sz="2400" b="1" dirty="0" smtClean="0"/>
              <a:t>≥26 mm</a:t>
            </a:r>
            <a:r>
              <a:rPr lang="tr-TR" sz="2400" b="1" dirty="0" smtClean="0"/>
              <a:t> olan </a:t>
            </a:r>
            <a:r>
              <a:rPr lang="tr-TR" sz="2400" b="1" dirty="0" err="1" smtClean="0"/>
              <a:t>izolatlar</a:t>
            </a:r>
            <a:r>
              <a:rPr lang="en-GB" sz="2400" dirty="0" smtClean="0"/>
              <a:t>: </a:t>
            </a:r>
            <a:r>
              <a:rPr lang="tr-TR" sz="2400" dirty="0" smtClean="0"/>
              <a:t>Zon kenarı ışığa tutarak plağın önünden incelenir. </a:t>
            </a:r>
          </a:p>
          <a:p>
            <a:r>
              <a:rPr lang="tr-TR" sz="1800" dirty="0" smtClean="0"/>
              <a:t>Eğer </a:t>
            </a:r>
            <a:r>
              <a:rPr lang="en-US" sz="1800" dirty="0" err="1" smtClean="0"/>
              <a:t>zon</a:t>
            </a:r>
            <a:r>
              <a:rPr lang="en-US" sz="1800" dirty="0" smtClean="0"/>
              <a:t> </a:t>
            </a:r>
            <a:r>
              <a:rPr lang="en-US" sz="1800" kern="1200" dirty="0" smtClean="0">
                <a:latin typeface="Arial" charset="0"/>
              </a:rPr>
              <a:t>≥ 26 mm </a:t>
            </a:r>
            <a:r>
              <a:rPr lang="tr-TR" sz="1800" kern="1200" dirty="0" smtClean="0">
                <a:latin typeface="Arial" charset="0"/>
              </a:rPr>
              <a:t>ve </a:t>
            </a:r>
            <a:r>
              <a:rPr lang="tr-TR" sz="1800" kern="1200" dirty="0" err="1" smtClean="0">
                <a:latin typeface="Arial" charset="0"/>
              </a:rPr>
              <a:t>zon</a:t>
            </a:r>
            <a:r>
              <a:rPr lang="tr-TR" sz="1800" kern="1200" dirty="0" smtClean="0">
                <a:latin typeface="Arial" charset="0"/>
              </a:rPr>
              <a:t> kenarı keskin ise </a:t>
            </a:r>
            <a:r>
              <a:rPr lang="en-US" sz="1800" dirty="0" smtClean="0"/>
              <a:t>(</a:t>
            </a:r>
            <a:r>
              <a:rPr lang="tr-TR" sz="1800" dirty="0" smtClean="0"/>
              <a:t>kenara doğru üremede azalma yok; uçurum kenarı gibi) iz</a:t>
            </a:r>
            <a:r>
              <a:rPr lang="en-US" sz="1800" dirty="0" err="1" smtClean="0"/>
              <a:t>olat</a:t>
            </a:r>
            <a:r>
              <a:rPr lang="en-US" sz="1800" dirty="0" smtClean="0"/>
              <a:t> pen</a:t>
            </a:r>
            <a:r>
              <a:rPr lang="tr-TR" sz="1800" dirty="0" err="1" smtClean="0"/>
              <a:t>isilinaz</a:t>
            </a:r>
            <a:r>
              <a:rPr lang="tr-TR" sz="1800" dirty="0" smtClean="0"/>
              <a:t> üreticisidir, dirençli bildirilir</a:t>
            </a:r>
            <a:r>
              <a:rPr lang="en-US" sz="1800" dirty="0" smtClean="0"/>
              <a:t>.</a:t>
            </a:r>
          </a:p>
          <a:p>
            <a:pPr lvl="1"/>
            <a:r>
              <a:rPr lang="tr-TR" sz="1800" dirty="0" smtClean="0"/>
              <a:t>Eğer </a:t>
            </a:r>
            <a:r>
              <a:rPr lang="tr-TR" sz="1800" dirty="0" err="1" smtClean="0"/>
              <a:t>zon</a:t>
            </a:r>
            <a:r>
              <a:rPr lang="tr-TR" sz="1800" dirty="0" smtClean="0"/>
              <a:t> </a:t>
            </a:r>
            <a:r>
              <a:rPr lang="en-US" sz="1800" kern="1200" dirty="0" smtClean="0">
                <a:latin typeface="Arial" charset="0"/>
              </a:rPr>
              <a:t>≥ </a:t>
            </a:r>
            <a:r>
              <a:rPr lang="en-US" sz="1800" kern="1200" dirty="0">
                <a:latin typeface="Arial" charset="0"/>
              </a:rPr>
              <a:t>26 mm </a:t>
            </a:r>
            <a:r>
              <a:rPr lang="tr-TR" sz="1800" kern="1200" dirty="0" smtClean="0">
                <a:latin typeface="Arial" charset="0"/>
              </a:rPr>
              <a:t>ve </a:t>
            </a:r>
            <a:r>
              <a:rPr lang="en-US" sz="1800" kern="1200" dirty="0" err="1" smtClean="0">
                <a:latin typeface="Arial" charset="0"/>
              </a:rPr>
              <a:t>zon</a:t>
            </a:r>
            <a:r>
              <a:rPr lang="en-US" sz="1800" kern="1200" dirty="0" smtClean="0">
                <a:latin typeface="Arial" charset="0"/>
              </a:rPr>
              <a:t> </a:t>
            </a:r>
            <a:r>
              <a:rPr lang="tr-TR" sz="1800" kern="1200" dirty="0" smtClean="0">
                <a:latin typeface="Arial" charset="0"/>
              </a:rPr>
              <a:t>kenarı belirsiz ise </a:t>
            </a:r>
            <a:r>
              <a:rPr lang="en-US" sz="1800" kern="1200" dirty="0" smtClean="0">
                <a:latin typeface="Arial" charset="0"/>
              </a:rPr>
              <a:t>(</a:t>
            </a:r>
            <a:r>
              <a:rPr lang="tr-TR" sz="1800" kern="1200" dirty="0" err="1" smtClean="0">
                <a:latin typeface="Arial" charset="0"/>
              </a:rPr>
              <a:t>zon</a:t>
            </a:r>
            <a:r>
              <a:rPr lang="tr-TR" sz="1800" kern="1200" dirty="0" smtClean="0">
                <a:latin typeface="Arial" charset="0"/>
              </a:rPr>
              <a:t> kenarına doğru üreme azalıyor; sahil gibi; duyarlı bildirin.</a:t>
            </a:r>
            <a:endParaRPr lang="en-US" sz="2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223870"/>
            <a:ext cx="2133600" cy="476250"/>
          </a:xfrm>
        </p:spPr>
        <p:txBody>
          <a:bodyPr/>
          <a:lstStyle/>
          <a:p>
            <a:fld id="{B95F5BCC-201E-4786-AB6E-9733F983CF6F}" type="slidenum">
              <a:rPr lang="sv-SE" smtClean="0"/>
              <a:pPr/>
              <a:t>26</a:t>
            </a:fld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00" y="3789040"/>
            <a:ext cx="1800000" cy="180000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62" y="3789040"/>
            <a:ext cx="1833683" cy="1800000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64910" y="5981444"/>
            <a:ext cx="39847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v-SE" sz="1600" dirty="0" smtClean="0"/>
              <a:t>Zon </a:t>
            </a:r>
            <a:r>
              <a:rPr lang="sv-SE" sz="1600" dirty="0"/>
              <a:t>≥ 26 mm </a:t>
            </a:r>
            <a:r>
              <a:rPr lang="tr-TR" sz="1600" dirty="0" smtClean="0"/>
              <a:t>ve</a:t>
            </a:r>
            <a:endParaRPr lang="sv-SE" sz="1600" dirty="0"/>
          </a:p>
          <a:p>
            <a:pPr algn="ctr"/>
            <a:r>
              <a:rPr lang="tr-TR" sz="1600" dirty="0" smtClean="0"/>
              <a:t>Keskin </a:t>
            </a:r>
            <a:r>
              <a:rPr lang="tr-TR" sz="1600" dirty="0" err="1" smtClean="0"/>
              <a:t>zon</a:t>
            </a:r>
            <a:r>
              <a:rPr lang="tr-TR" sz="1600" dirty="0" smtClean="0"/>
              <a:t> kenarı</a:t>
            </a:r>
            <a:r>
              <a:rPr lang="sv-SE" sz="1600" dirty="0" smtClean="0"/>
              <a:t>= </a:t>
            </a:r>
            <a:r>
              <a:rPr lang="tr-TR" sz="1600" dirty="0" smtClean="0"/>
              <a:t>Dirençli</a:t>
            </a:r>
            <a:endParaRPr lang="sv-SE" sz="1600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380324" y="5981444"/>
            <a:ext cx="39360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v-SE" sz="1600" dirty="0" smtClean="0"/>
              <a:t>Zon </a:t>
            </a:r>
            <a:r>
              <a:rPr lang="sv-SE" sz="1600" dirty="0"/>
              <a:t>≥ 26 mm </a:t>
            </a:r>
            <a:r>
              <a:rPr lang="tr-TR" sz="1600" dirty="0" smtClean="0"/>
              <a:t>ve</a:t>
            </a:r>
            <a:endParaRPr lang="sv-SE" sz="1600" dirty="0"/>
          </a:p>
          <a:p>
            <a:pPr algn="ctr"/>
            <a:r>
              <a:rPr lang="tr-TR" sz="1600" dirty="0" smtClean="0"/>
              <a:t>Belirsiz </a:t>
            </a:r>
            <a:r>
              <a:rPr lang="tr-TR" sz="1600" dirty="0" err="1" smtClean="0"/>
              <a:t>zon</a:t>
            </a:r>
            <a:r>
              <a:rPr lang="tr-TR" sz="1600" dirty="0" smtClean="0"/>
              <a:t> kenarı</a:t>
            </a:r>
            <a:r>
              <a:rPr lang="sv-SE" sz="1600" dirty="0" smtClean="0"/>
              <a:t>= </a:t>
            </a:r>
            <a:r>
              <a:rPr lang="tr-TR" sz="1600" dirty="0" smtClean="0"/>
              <a:t>Duyarlı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593514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01000" cy="1143000"/>
          </a:xfrm>
        </p:spPr>
        <p:txBody>
          <a:bodyPr/>
          <a:lstStyle/>
          <a:p>
            <a:r>
              <a:rPr lang="tr-TR" sz="3200" dirty="0" smtClean="0">
                <a:solidFill>
                  <a:schemeClr val="tx1"/>
                </a:solidFill>
              </a:rPr>
              <a:t>Stafilokoklarda indüklenebilen </a:t>
            </a:r>
            <a:r>
              <a:rPr lang="tr-TR" sz="3200" dirty="0" err="1" smtClean="0">
                <a:solidFill>
                  <a:schemeClr val="tx1"/>
                </a:solidFill>
              </a:rPr>
              <a:t>klindamisin</a:t>
            </a:r>
            <a:r>
              <a:rPr lang="tr-TR" sz="3200" dirty="0" smtClean="0">
                <a:solidFill>
                  <a:schemeClr val="tx1"/>
                </a:solidFill>
              </a:rPr>
              <a:t> direncinin saptanması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438572" y="1546658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tr-TR" sz="2400" dirty="0" smtClean="0"/>
              <a:t>İndüklenebilen </a:t>
            </a:r>
            <a:r>
              <a:rPr lang="tr-TR" sz="2400" dirty="0" err="1" smtClean="0"/>
              <a:t>klindamisin</a:t>
            </a:r>
            <a:r>
              <a:rPr lang="tr-TR" sz="2400" dirty="0" smtClean="0"/>
              <a:t> direnci </a:t>
            </a:r>
            <a:r>
              <a:rPr lang="tr-TR" sz="2400" dirty="0" err="1" smtClean="0"/>
              <a:t>klindamisin</a:t>
            </a:r>
            <a:r>
              <a:rPr lang="tr-TR" sz="2400" dirty="0" smtClean="0"/>
              <a:t> aktivitesinin bir </a:t>
            </a:r>
            <a:r>
              <a:rPr lang="tr-TR" sz="2400" dirty="0" err="1" smtClean="0"/>
              <a:t>makrolid</a:t>
            </a:r>
            <a:r>
              <a:rPr lang="tr-TR" sz="2400" dirty="0" smtClean="0"/>
              <a:t> ile </a:t>
            </a:r>
            <a:r>
              <a:rPr lang="tr-TR" sz="2400" dirty="0" err="1" smtClean="0"/>
              <a:t>antagonize</a:t>
            </a:r>
            <a:r>
              <a:rPr lang="tr-TR" sz="2400" dirty="0" smtClean="0"/>
              <a:t> olması ile saptanır. </a:t>
            </a:r>
          </a:p>
          <a:p>
            <a:pPr>
              <a:spcBef>
                <a:spcPts val="1200"/>
              </a:spcBef>
            </a:pPr>
            <a:r>
              <a:rPr lang="tr-TR" sz="2400" dirty="0" smtClean="0"/>
              <a:t>Eritromisin ve </a:t>
            </a:r>
            <a:r>
              <a:rPr lang="tr-TR" sz="2400" dirty="0" err="1" smtClean="0"/>
              <a:t>klindamisin</a:t>
            </a:r>
            <a:r>
              <a:rPr lang="tr-TR" sz="2400" dirty="0" smtClean="0"/>
              <a:t> diskleri </a:t>
            </a:r>
            <a:r>
              <a:rPr lang="en-US" sz="2400" dirty="0" smtClean="0"/>
              <a:t> </a:t>
            </a:r>
            <a:r>
              <a:rPr lang="en-US" sz="2400" b="1" dirty="0"/>
              <a:t>12-20 mm </a:t>
            </a:r>
            <a:r>
              <a:rPr lang="tr-TR" sz="2400" dirty="0" smtClean="0"/>
              <a:t>ara ile yerleştirilir</a:t>
            </a:r>
            <a:r>
              <a:rPr lang="tr-TR" sz="2400" b="1" dirty="0" smtClean="0"/>
              <a:t> </a:t>
            </a:r>
            <a:r>
              <a:rPr lang="en-US" sz="2400" dirty="0" smtClean="0"/>
              <a:t>(</a:t>
            </a:r>
            <a:r>
              <a:rPr lang="tr-TR" sz="2400" dirty="0"/>
              <a:t>k</a:t>
            </a:r>
            <a:r>
              <a:rPr lang="tr-TR" sz="2400" dirty="0" smtClean="0"/>
              <a:t>enardan kenara</a:t>
            </a:r>
            <a:r>
              <a:rPr lang="en-US" sz="2400" dirty="0" smtClean="0"/>
              <a:t>) </a:t>
            </a:r>
            <a:r>
              <a:rPr lang="tr-TR" sz="2400" dirty="0" smtClean="0"/>
              <a:t>ve antagonizma varlığına bakılır </a:t>
            </a:r>
            <a:r>
              <a:rPr lang="en-US" sz="2400" dirty="0" smtClean="0"/>
              <a:t>(D </a:t>
            </a:r>
            <a:r>
              <a:rPr lang="tr-TR" sz="2400" dirty="0" smtClean="0"/>
              <a:t>fenomeni</a:t>
            </a:r>
            <a:r>
              <a:rPr lang="en-US" sz="2400" dirty="0" smtClean="0"/>
              <a:t>).</a:t>
            </a:r>
            <a:endParaRPr lang="sv-SE" sz="240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5BCC-201E-4786-AB6E-9733F983CF6F}" type="slidenum">
              <a:rPr lang="sv-SE" smtClean="0"/>
              <a:pPr/>
              <a:t>27</a:t>
            </a:fld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41" y="4221088"/>
            <a:ext cx="2231295" cy="18000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21088"/>
            <a:ext cx="2130201" cy="1800000"/>
          </a:xfrm>
          <a:prstGeom prst="rect">
            <a:avLst/>
          </a:prstGeom>
        </p:spPr>
      </p:pic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2385969" y="6237312"/>
            <a:ext cx="43749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sz="2000" dirty="0" smtClean="0"/>
              <a:t>Stafilokoklarda D fenomeni örnekleri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29189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/>
          <a:lstStyle/>
          <a:p>
            <a:r>
              <a:rPr lang="en-GB" sz="3600" dirty="0" err="1" smtClean="0">
                <a:solidFill>
                  <a:schemeClr val="tx1"/>
                </a:solidFill>
              </a:rPr>
              <a:t>Strepto</a:t>
            </a:r>
            <a:r>
              <a:rPr lang="tr-TR" sz="3600" dirty="0" smtClean="0">
                <a:solidFill>
                  <a:schemeClr val="tx1"/>
                </a:solidFill>
              </a:rPr>
              <a:t>koklarda </a:t>
            </a:r>
            <a:r>
              <a:rPr lang="tr-TR" sz="3600" dirty="0">
                <a:solidFill>
                  <a:schemeClr val="tx1"/>
                </a:solidFill>
              </a:rPr>
              <a:t>indüklenebilen </a:t>
            </a:r>
            <a:r>
              <a:rPr lang="tr-TR" sz="3600" dirty="0" err="1">
                <a:solidFill>
                  <a:schemeClr val="tx1"/>
                </a:solidFill>
              </a:rPr>
              <a:t>klindamisin</a:t>
            </a:r>
            <a:r>
              <a:rPr lang="tr-TR" sz="3600" dirty="0">
                <a:solidFill>
                  <a:schemeClr val="tx1"/>
                </a:solidFill>
              </a:rPr>
              <a:t> direncinin saptanması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tr-TR" sz="2400" dirty="0"/>
              <a:t>İndüklenebilen </a:t>
            </a:r>
            <a:r>
              <a:rPr lang="tr-TR" sz="2400" dirty="0" err="1"/>
              <a:t>klindamisin</a:t>
            </a:r>
            <a:r>
              <a:rPr lang="tr-TR" sz="2400" dirty="0"/>
              <a:t> direnci </a:t>
            </a:r>
            <a:r>
              <a:rPr lang="tr-TR" sz="2400" dirty="0" err="1"/>
              <a:t>klindamisin</a:t>
            </a:r>
            <a:r>
              <a:rPr lang="tr-TR" sz="2400" dirty="0"/>
              <a:t> aktivitesinin bir </a:t>
            </a:r>
            <a:r>
              <a:rPr lang="tr-TR" sz="2400" dirty="0" err="1"/>
              <a:t>makrolid</a:t>
            </a:r>
            <a:r>
              <a:rPr lang="tr-TR" sz="2400" dirty="0"/>
              <a:t> ile </a:t>
            </a:r>
            <a:r>
              <a:rPr lang="tr-TR" sz="2400" dirty="0" err="1"/>
              <a:t>antagonize</a:t>
            </a:r>
            <a:r>
              <a:rPr lang="tr-TR" sz="2400" dirty="0"/>
              <a:t> olması ile saptanır. </a:t>
            </a:r>
          </a:p>
          <a:p>
            <a:pPr>
              <a:spcBef>
                <a:spcPts val="1200"/>
              </a:spcBef>
            </a:pPr>
            <a:r>
              <a:rPr lang="tr-TR" sz="2400" dirty="0"/>
              <a:t>Eritromisin ve </a:t>
            </a:r>
            <a:r>
              <a:rPr lang="tr-TR" sz="2400" dirty="0" err="1"/>
              <a:t>klindamisin</a:t>
            </a:r>
            <a:r>
              <a:rPr lang="tr-TR" sz="2400" dirty="0"/>
              <a:t> diskleri </a:t>
            </a:r>
            <a:r>
              <a:rPr lang="en-US" sz="2400" b="1" dirty="0" smtClean="0"/>
              <a:t>12-16 mm</a:t>
            </a:r>
            <a:r>
              <a:rPr lang="tr-TR" sz="2400" b="1" dirty="0" smtClean="0"/>
              <a:t> ara ile </a:t>
            </a:r>
            <a:r>
              <a:rPr lang="en-US" sz="2400" b="1" dirty="0" smtClean="0"/>
              <a:t> </a:t>
            </a:r>
            <a:r>
              <a:rPr lang="tr-TR" sz="2400" dirty="0"/>
              <a:t>yerleştirilir</a:t>
            </a:r>
            <a:r>
              <a:rPr lang="tr-TR" sz="2400" b="1" dirty="0"/>
              <a:t> </a:t>
            </a:r>
            <a:r>
              <a:rPr lang="en-US" sz="2400" dirty="0"/>
              <a:t>(</a:t>
            </a:r>
            <a:r>
              <a:rPr lang="tr-TR" sz="2400" dirty="0"/>
              <a:t>kenardan kenara</a:t>
            </a:r>
            <a:r>
              <a:rPr lang="en-US" sz="2400" dirty="0"/>
              <a:t>) </a:t>
            </a:r>
            <a:r>
              <a:rPr lang="tr-TR" sz="2400" dirty="0"/>
              <a:t>ve antagonizma varlığına bakılır </a:t>
            </a:r>
            <a:r>
              <a:rPr lang="en-US" sz="2400" dirty="0"/>
              <a:t>(D </a:t>
            </a:r>
            <a:r>
              <a:rPr lang="tr-TR" sz="2400" dirty="0"/>
              <a:t>fenomeni</a:t>
            </a:r>
            <a:r>
              <a:rPr lang="en-US" sz="2400" dirty="0"/>
              <a:t>).</a:t>
            </a:r>
            <a:endParaRPr lang="sv-SE" sz="240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5BCC-201E-4786-AB6E-9733F983CF6F}" type="slidenum">
              <a:rPr lang="sv-SE" smtClean="0"/>
              <a:pPr/>
              <a:t>28</a:t>
            </a:fld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221088"/>
            <a:ext cx="2473991" cy="1800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088"/>
            <a:ext cx="2991691" cy="1800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21088"/>
            <a:ext cx="2519060" cy="1800000"/>
          </a:xfrm>
          <a:prstGeom prst="rect">
            <a:avLst/>
          </a:prstGeom>
        </p:spPr>
      </p:pic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2294593" y="6237312"/>
            <a:ext cx="45576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dirty="0" err="1" smtClean="0"/>
              <a:t>Strepto</a:t>
            </a:r>
            <a:r>
              <a:rPr lang="tr-TR" sz="2000" dirty="0" smtClean="0"/>
              <a:t>koklarda  </a:t>
            </a:r>
            <a:r>
              <a:rPr lang="tr-TR" sz="2000" dirty="0"/>
              <a:t>D fenomeni örnekleri</a:t>
            </a:r>
            <a:r>
              <a:rPr lang="en-GB" sz="2000" dirty="0"/>
              <a:t>.</a:t>
            </a:r>
          </a:p>
          <a:p>
            <a:pPr algn="ctr"/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43751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i="1" dirty="0">
                <a:solidFill>
                  <a:schemeClr val="tx1"/>
                </a:solidFill>
              </a:rPr>
              <a:t>H. influenzae </a:t>
            </a:r>
            <a:r>
              <a:rPr lang="tr-TR" sz="3600" dirty="0" smtClean="0">
                <a:solidFill>
                  <a:schemeClr val="tx1"/>
                </a:solidFill>
              </a:rPr>
              <a:t>ve </a:t>
            </a:r>
            <a:r>
              <a:rPr lang="sv-SE" sz="3600" dirty="0" smtClean="0">
                <a:solidFill>
                  <a:schemeClr val="tx1"/>
                </a:solidFill>
              </a:rPr>
              <a:t>beta-la</a:t>
            </a:r>
            <a:r>
              <a:rPr lang="tr-TR" sz="3600" dirty="0" smtClean="0">
                <a:solidFill>
                  <a:schemeClr val="tx1"/>
                </a:solidFill>
              </a:rPr>
              <a:t>k</a:t>
            </a:r>
            <a:r>
              <a:rPr lang="sv-SE" sz="3600" dirty="0" smtClean="0">
                <a:solidFill>
                  <a:schemeClr val="tx1"/>
                </a:solidFill>
              </a:rPr>
              <a:t>tam </a:t>
            </a:r>
            <a:r>
              <a:rPr lang="tr-TR" sz="3600" dirty="0" smtClean="0">
                <a:solidFill>
                  <a:schemeClr val="tx1"/>
                </a:solidFill>
              </a:rPr>
              <a:t>antibiyotikler</a:t>
            </a:r>
            <a:endParaRPr lang="sv-SE" sz="3600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r>
              <a:rPr lang="tr-TR" sz="2400" dirty="0" smtClean="0"/>
              <a:t>Üremenin </a:t>
            </a:r>
            <a:r>
              <a:rPr lang="tr-TR" sz="2400" dirty="0"/>
              <a:t>olmadığı net bir </a:t>
            </a:r>
            <a:r>
              <a:rPr lang="tr-TR" sz="2400" dirty="0" err="1"/>
              <a:t>inhibisyon</a:t>
            </a:r>
            <a:r>
              <a:rPr lang="tr-TR" sz="2400" dirty="0"/>
              <a:t> </a:t>
            </a:r>
            <a:r>
              <a:rPr lang="tr-TR" sz="2400" dirty="0" err="1"/>
              <a:t>zonu</a:t>
            </a:r>
            <a:r>
              <a:rPr lang="tr-TR" sz="2400" dirty="0"/>
              <a:t> oluşmuşken diskin etrafında üreme olabilir. Bu durumda </a:t>
            </a:r>
            <a:r>
              <a:rPr lang="tr-TR" sz="2400" dirty="0" err="1"/>
              <a:t>inhibisyon</a:t>
            </a:r>
            <a:r>
              <a:rPr lang="tr-TR" sz="2400" dirty="0"/>
              <a:t> </a:t>
            </a:r>
            <a:r>
              <a:rPr lang="tr-TR" sz="2400" dirty="0" err="1"/>
              <a:t>zonunun</a:t>
            </a:r>
            <a:r>
              <a:rPr lang="tr-TR" sz="2400" dirty="0"/>
              <a:t> dış kenarı değerlendirilir</a:t>
            </a:r>
            <a:r>
              <a:rPr lang="tr-TR" sz="2400" dirty="0" smtClean="0"/>
              <a:t>.</a:t>
            </a:r>
            <a:endParaRPr lang="sv-SE" sz="24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761B-5431-412A-B5E9-D2A062708BB0}" type="slidenum">
              <a:rPr lang="sv-SE" smtClean="0"/>
              <a:pPr/>
              <a:t>29</a:t>
            </a:fld>
            <a:endParaRPr lang="sv-SE"/>
          </a:p>
        </p:txBody>
      </p:sp>
      <p:grpSp>
        <p:nvGrpSpPr>
          <p:cNvPr id="5" name="Grupp 4"/>
          <p:cNvGrpSpPr/>
          <p:nvPr/>
        </p:nvGrpSpPr>
        <p:grpSpPr>
          <a:xfrm>
            <a:off x="1992998" y="3732141"/>
            <a:ext cx="1800000" cy="1800000"/>
            <a:chOff x="3672000" y="3068960"/>
            <a:chExt cx="1800000" cy="1800000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00" y="3068960"/>
              <a:ext cx="1800000" cy="1800000"/>
            </a:xfrm>
            <a:prstGeom prst="rect">
              <a:avLst/>
            </a:prstGeom>
          </p:spPr>
        </p:pic>
        <p:grpSp>
          <p:nvGrpSpPr>
            <p:cNvPr id="7" name="Group 25"/>
            <p:cNvGrpSpPr>
              <a:grpSpLocks/>
            </p:cNvGrpSpPr>
            <p:nvPr/>
          </p:nvGrpSpPr>
          <p:grpSpPr bwMode="auto">
            <a:xfrm rot="21119706">
              <a:off x="4077899" y="3605482"/>
              <a:ext cx="439812" cy="774188"/>
              <a:chOff x="0" y="0"/>
              <a:chExt cx="136" cy="453"/>
            </a:xfrm>
          </p:grpSpPr>
          <p:sp>
            <p:nvSpPr>
              <p:cNvPr id="8" name="Arc 26"/>
              <p:cNvSpPr>
                <a:spLocks/>
              </p:cNvSpPr>
              <p:nvPr/>
            </p:nvSpPr>
            <p:spPr bwMode="auto">
              <a:xfrm flipH="1">
                <a:off x="0" y="0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/>
              </a:p>
            </p:txBody>
          </p:sp>
          <p:sp>
            <p:nvSpPr>
              <p:cNvPr id="9" name="Arc 27"/>
              <p:cNvSpPr>
                <a:spLocks/>
              </p:cNvSpPr>
              <p:nvPr/>
            </p:nvSpPr>
            <p:spPr bwMode="auto">
              <a:xfrm rot="21600000" flipH="1" flipV="1">
                <a:off x="0" y="222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/>
              </a:p>
            </p:txBody>
          </p:sp>
        </p:grpSp>
      </p:grpSp>
      <p:grpSp>
        <p:nvGrpSpPr>
          <p:cNvPr id="12" name="Grupp 11"/>
          <p:cNvGrpSpPr/>
          <p:nvPr/>
        </p:nvGrpSpPr>
        <p:grpSpPr>
          <a:xfrm>
            <a:off x="5354711" y="3732141"/>
            <a:ext cx="1901062" cy="1800000"/>
            <a:chOff x="4802573" y="3054336"/>
            <a:chExt cx="1901062" cy="18000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573" y="3054336"/>
              <a:ext cx="1901062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oup 25"/>
            <p:cNvGrpSpPr>
              <a:grpSpLocks/>
            </p:cNvGrpSpPr>
            <p:nvPr/>
          </p:nvGrpSpPr>
          <p:grpSpPr bwMode="auto">
            <a:xfrm rot="21119706">
              <a:off x="5207243" y="3621967"/>
              <a:ext cx="439812" cy="815685"/>
              <a:chOff x="0" y="0"/>
              <a:chExt cx="136" cy="453"/>
            </a:xfrm>
          </p:grpSpPr>
          <p:sp>
            <p:nvSpPr>
              <p:cNvPr id="15" name="Arc 26"/>
              <p:cNvSpPr>
                <a:spLocks/>
              </p:cNvSpPr>
              <p:nvPr/>
            </p:nvSpPr>
            <p:spPr bwMode="auto">
              <a:xfrm flipH="1">
                <a:off x="0" y="0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/>
              </a:p>
            </p:txBody>
          </p:sp>
          <p:sp>
            <p:nvSpPr>
              <p:cNvPr id="16" name="Arc 27"/>
              <p:cNvSpPr>
                <a:spLocks/>
              </p:cNvSpPr>
              <p:nvPr/>
            </p:nvSpPr>
            <p:spPr bwMode="auto">
              <a:xfrm rot="21600000" flipH="1" flipV="1">
                <a:off x="0" y="222"/>
                <a:ext cx="136" cy="231"/>
              </a:xfrm>
              <a:custGeom>
                <a:avLst/>
                <a:gdLst>
                  <a:gd name="G0" fmla="+- 0 0 0"/>
                  <a:gd name="G1" fmla="+- 18304 0 0"/>
                  <a:gd name="G2" fmla="+- 21600 0 0"/>
                  <a:gd name="T0" fmla="*/ 11469 w 21598"/>
                  <a:gd name="T1" fmla="*/ 0 h 18304"/>
                  <a:gd name="T2" fmla="*/ 21598 w 21598"/>
                  <a:gd name="T3" fmla="*/ 18002 h 18304"/>
                  <a:gd name="T4" fmla="*/ 0 w 21598"/>
                  <a:gd name="T5" fmla="*/ 18304 h 18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18304" fill="none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</a:path>
                  <a:path w="21598" h="18304" stroke="0" extrusionOk="0">
                    <a:moveTo>
                      <a:pt x="11468" y="0"/>
                    </a:moveTo>
                    <a:cubicBezTo>
                      <a:pt x="17681" y="3893"/>
                      <a:pt x="21495" y="10671"/>
                      <a:pt x="21597" y="18002"/>
                    </a:cubicBezTo>
                    <a:lnTo>
                      <a:pt x="0" y="183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122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Zonların</a:t>
            </a:r>
            <a:r>
              <a:rPr lang="tr-TR" dirty="0" smtClean="0"/>
              <a:t> değerlendirilmesi</a:t>
            </a:r>
            <a:endParaRPr lang="en-GB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67332"/>
            <a:ext cx="8363272" cy="515414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tr-TR" sz="2000" dirty="0" smtClean="0"/>
              <a:t>Burada verilen </a:t>
            </a:r>
            <a:r>
              <a:rPr lang="tr-TR" sz="2000" dirty="0" err="1" smtClean="0"/>
              <a:t>inhibisyon</a:t>
            </a:r>
            <a:r>
              <a:rPr lang="tr-TR" sz="2000" dirty="0" smtClean="0"/>
              <a:t> </a:t>
            </a:r>
            <a:r>
              <a:rPr lang="tr-TR" sz="2000" dirty="0" err="1" smtClean="0"/>
              <a:t>zon</a:t>
            </a:r>
            <a:r>
              <a:rPr lang="tr-TR" sz="2000" dirty="0" smtClean="0"/>
              <a:t> çaplarının değerlendirilmesi</a:t>
            </a:r>
            <a:r>
              <a:rPr lang="en-GB" sz="2000" dirty="0" smtClean="0"/>
              <a:t> </a:t>
            </a:r>
            <a:r>
              <a:rPr lang="tr-TR" sz="2000" dirty="0" smtClean="0"/>
              <a:t>ile ilgili açıklamalar </a:t>
            </a:r>
            <a:r>
              <a:rPr lang="en-GB" sz="2000" dirty="0" smtClean="0"/>
              <a:t>EUCAST </a:t>
            </a:r>
            <a:r>
              <a:rPr lang="en-GB" sz="2000" dirty="0"/>
              <a:t>disk </a:t>
            </a:r>
            <a:r>
              <a:rPr lang="en-GB" sz="2000" dirty="0" err="1" smtClean="0"/>
              <a:t>dif</a:t>
            </a:r>
            <a:r>
              <a:rPr lang="tr-TR" sz="2000" dirty="0" err="1" smtClean="0"/>
              <a:t>üzyon</a:t>
            </a:r>
            <a:r>
              <a:rPr lang="tr-TR" sz="2000" dirty="0" smtClean="0"/>
              <a:t> yönteminin bir parçasıdır.</a:t>
            </a:r>
            <a:endParaRPr lang="en-GB" sz="2000" dirty="0"/>
          </a:p>
          <a:p>
            <a:pPr>
              <a:spcBef>
                <a:spcPts val="2000"/>
              </a:spcBef>
            </a:pPr>
            <a:r>
              <a:rPr lang="en-GB" sz="2000" dirty="0" err="1" smtClean="0"/>
              <a:t>Zon</a:t>
            </a:r>
            <a:r>
              <a:rPr lang="en-GB" sz="2000" dirty="0" smtClean="0"/>
              <a:t> </a:t>
            </a:r>
            <a:r>
              <a:rPr lang="tr-TR" sz="2000" dirty="0" smtClean="0"/>
              <a:t>kenarları plak </a:t>
            </a:r>
            <a:r>
              <a:rPr lang="tr-TR" sz="2000" dirty="0"/>
              <a:t>gözden 30 cm uzakta tutulduğunda tam </a:t>
            </a:r>
            <a:r>
              <a:rPr lang="tr-TR" sz="2000" dirty="0" err="1"/>
              <a:t>inhibisyonun</a:t>
            </a:r>
            <a:r>
              <a:rPr lang="tr-TR" sz="2000" dirty="0"/>
              <a:t> başladığı nokta olarak değerlendirilir</a:t>
            </a:r>
            <a:r>
              <a:rPr lang="en-GB" sz="2000" dirty="0" smtClean="0"/>
              <a:t> (</a:t>
            </a:r>
            <a:r>
              <a:rPr lang="tr-TR" sz="2000" dirty="0" smtClean="0"/>
              <a:t>istisnalar ve özel değerlendirme kuralları için bkz.</a:t>
            </a:r>
            <a:r>
              <a:rPr lang="tr-TR" sz="2000" dirty="0"/>
              <a:t> </a:t>
            </a:r>
            <a:r>
              <a:rPr lang="tr-TR" sz="2000" dirty="0" smtClean="0"/>
              <a:t>slaytlar</a:t>
            </a:r>
            <a:r>
              <a:rPr lang="en-GB" sz="2000" dirty="0" smtClean="0"/>
              <a:t> 15-29</a:t>
            </a:r>
            <a:r>
              <a:rPr lang="en-GB" sz="2000" dirty="0"/>
              <a:t>). </a:t>
            </a:r>
            <a:endParaRPr lang="tr-TR" sz="2000" dirty="0" smtClean="0"/>
          </a:p>
          <a:p>
            <a:pPr>
              <a:spcBef>
                <a:spcPts val="2000"/>
              </a:spcBef>
            </a:pPr>
            <a:r>
              <a:rPr lang="tr-TR" sz="2000" dirty="0" smtClean="0"/>
              <a:t>Plakların </a:t>
            </a:r>
            <a:r>
              <a:rPr lang="tr-TR" sz="2000" dirty="0"/>
              <a:t>çalışma yüzeyinde 45-derecelik bir açıda tutulması, </a:t>
            </a:r>
            <a:r>
              <a:rPr lang="tr-TR" sz="2000" dirty="0" err="1"/>
              <a:t>zon</a:t>
            </a:r>
            <a:r>
              <a:rPr lang="tr-TR" sz="2000" dirty="0"/>
              <a:t> kenarlarının tam görülemediği durumlarda değerlendirmeyi kolaylaştırabilir. </a:t>
            </a:r>
            <a:endParaRPr lang="tr-TR" sz="2000" dirty="0" smtClean="0"/>
          </a:p>
          <a:p>
            <a:pPr>
              <a:spcBef>
                <a:spcPts val="2000"/>
              </a:spcBef>
            </a:pPr>
            <a:r>
              <a:rPr lang="tr-TR" sz="2000" dirty="0" err="1"/>
              <a:t>İnhibisyon</a:t>
            </a:r>
            <a:r>
              <a:rPr lang="tr-TR" sz="2000" dirty="0"/>
              <a:t> </a:t>
            </a:r>
            <a:r>
              <a:rPr lang="tr-TR" sz="2000" dirty="0" err="1"/>
              <a:t>zon</a:t>
            </a:r>
            <a:r>
              <a:rPr lang="tr-TR" sz="2000" dirty="0"/>
              <a:t> çapını, bir cetvel veya kumpas kullanarak, en yakın milimetreye kadar ölçün. Eğer otomatik </a:t>
            </a:r>
            <a:r>
              <a:rPr lang="tr-TR" sz="2000" dirty="0" err="1"/>
              <a:t>zon</a:t>
            </a:r>
            <a:r>
              <a:rPr lang="tr-TR" sz="2000" dirty="0"/>
              <a:t> okuyucu kullanılıyorsa, manuel okumaya göre kalibre edilmelidir.</a:t>
            </a:r>
            <a:endParaRPr lang="sv-SE" sz="200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761B-5431-412A-B5E9-D2A062708BB0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6" descr="EUCAST_LOGO_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2763838"/>
            <a:ext cx="68230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4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4FA0DD-E84A-4664-B4CC-476E45C74BBC}" type="slidenum">
              <a:rPr lang="sv-SE" smtClean="0"/>
              <a:pPr eaLnBrk="1" hangingPunct="1"/>
              <a:t>4</a:t>
            </a:fld>
            <a:endParaRPr lang="sv-SE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4638"/>
            <a:ext cx="4248150" cy="1143000"/>
          </a:xfrm>
        </p:spPr>
        <p:txBody>
          <a:bodyPr/>
          <a:lstStyle/>
          <a:p>
            <a:pPr algn="l" eaLnBrk="1" hangingPunct="1"/>
            <a:r>
              <a:rPr lang="tr-TR" sz="3600" dirty="0" err="1" smtClean="0">
                <a:solidFill>
                  <a:schemeClr val="tx1"/>
                </a:solidFill>
              </a:rPr>
              <a:t>Zonların</a:t>
            </a:r>
            <a:r>
              <a:rPr lang="tr-TR" sz="3600" dirty="0" smtClean="0">
                <a:solidFill>
                  <a:schemeClr val="tx1"/>
                </a:solidFill>
              </a:rPr>
              <a:t> ölçülmesi</a:t>
            </a:r>
            <a:endParaRPr lang="sv-SE" sz="3600" dirty="0">
              <a:solidFill>
                <a:schemeClr val="tx1"/>
              </a:solidFill>
            </a:endParaRPr>
          </a:p>
        </p:txBody>
      </p:sp>
      <p:sp>
        <p:nvSpPr>
          <p:cNvPr id="27653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82763"/>
            <a:ext cx="5051425" cy="4525962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tr-TR" sz="2400" dirty="0" smtClean="0"/>
              <a:t>MH plaklarını, </a:t>
            </a:r>
            <a:r>
              <a:rPr lang="tr-TR" sz="2400" dirty="0"/>
              <a:t>plağın arkasından siyah bir zemin üzerinde tutarak ve yansıyan ışıkta (ışık yandan gelerek) değerlendirin.</a:t>
            </a:r>
            <a:endParaRPr lang="en-GB" sz="2400" dirty="0"/>
          </a:p>
          <a:p>
            <a:pPr eaLnBrk="1" hangingPunct="1">
              <a:spcBef>
                <a:spcPct val="50000"/>
              </a:spcBef>
            </a:pPr>
            <a:endParaRPr lang="en-GB" sz="2400" dirty="0"/>
          </a:p>
          <a:p>
            <a:pPr eaLnBrk="1" hangingPunct="1">
              <a:spcBef>
                <a:spcPct val="50000"/>
              </a:spcBef>
            </a:pPr>
            <a:r>
              <a:rPr lang="en-GB" sz="2400" b="1" dirty="0" smtClean="0"/>
              <a:t>MH-F </a:t>
            </a:r>
            <a:r>
              <a:rPr lang="tr-TR" sz="2400" dirty="0"/>
              <a:t>plakları, plağın ön yüzünden kapak açık olarak yansıyan ışık yardımıyla değerlendirin.</a:t>
            </a:r>
            <a:endParaRPr lang="sv-SE" sz="2400" dirty="0"/>
          </a:p>
        </p:txBody>
      </p:sp>
      <p:pic>
        <p:nvPicPr>
          <p:cNvPr id="27654" name="Picture 7" descr="091110 Mikro2196 (kopi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4"/>
          <a:stretch>
            <a:fillRect/>
          </a:stretch>
        </p:blipFill>
        <p:spPr bwMode="auto">
          <a:xfrm>
            <a:off x="5643563" y="142875"/>
            <a:ext cx="28797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091110 Mikro2194 (kopia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286250"/>
            <a:ext cx="287972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Zon içindeki koloniler</a:t>
            </a:r>
            <a:endParaRPr lang="en-GB" dirty="0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tr-TR" sz="2400" dirty="0" smtClean="0"/>
              <a:t>Zon içinde belirgin koloniler var ise</a:t>
            </a:r>
            <a:r>
              <a:rPr lang="en-US" sz="2400" dirty="0" smtClean="0"/>
              <a:t>, </a:t>
            </a:r>
            <a:r>
              <a:rPr lang="tr-TR" sz="2400" dirty="0" smtClean="0"/>
              <a:t>kültürün saflığını kontrol edin, gerekirse testi tekrarlayın.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endParaRPr lang="en-GB" sz="2400" dirty="0"/>
          </a:p>
          <a:p>
            <a:r>
              <a:rPr lang="tr-TR" sz="2400" dirty="0" smtClean="0"/>
              <a:t>Kültür saf ise</a:t>
            </a:r>
            <a:r>
              <a:rPr lang="en-US" sz="2400" dirty="0" smtClean="0"/>
              <a:t>, </a:t>
            </a:r>
            <a:r>
              <a:rPr lang="tr-TR" sz="2400" dirty="0" err="1" smtClean="0"/>
              <a:t>zon</a:t>
            </a:r>
            <a:r>
              <a:rPr lang="tr-TR" sz="2400" dirty="0" smtClean="0"/>
              <a:t> ölçülürken </a:t>
            </a:r>
            <a:r>
              <a:rPr lang="tr-TR" sz="2400" dirty="0" err="1" smtClean="0"/>
              <a:t>zon</a:t>
            </a:r>
            <a:r>
              <a:rPr lang="tr-TR" sz="2400" dirty="0" smtClean="0"/>
              <a:t> içindeki koloniler dikkate alınmalıdır.</a:t>
            </a:r>
            <a:endParaRPr lang="sv-SE" sz="2400" dirty="0"/>
          </a:p>
        </p:txBody>
      </p:sp>
      <p:pic>
        <p:nvPicPr>
          <p:cNvPr id="8210" name="Picture 18" descr="E coli_AMC_2"/>
          <p:cNvPicPr>
            <a:picLocks noGrp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r="5597"/>
          <a:stretch>
            <a:fillRect/>
          </a:stretch>
        </p:blipFill>
        <p:spPr>
          <a:xfrm>
            <a:off x="539750" y="4162425"/>
            <a:ext cx="1800225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5" name="Picture 23" descr="E coli_AMC_inväxt_2"/>
          <p:cNvPicPr preferRelativeResize="0">
            <a:picLocks noGrp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4162425"/>
            <a:ext cx="1800225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8" name="Picture 26" descr="E cloa_ERT_inväxt"/>
          <p:cNvPicPr preferRelativeResize="0">
            <a:picLocks noChangeArrowheads="1"/>
          </p:cNvPicPr>
          <p:nvPr/>
        </p:nvPicPr>
        <p:blipFill>
          <a:blip r:embed="rId5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62425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9" name="Picture 27" descr="K pneu_CXM_inväxt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162425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2987675" y="4152900"/>
            <a:ext cx="11294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Zon YOK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8221" name="Oval 29"/>
          <p:cNvSpPr>
            <a:spLocks noChangeAspect="1" noChangeArrowheads="1"/>
          </p:cNvSpPr>
          <p:nvPr/>
        </p:nvSpPr>
        <p:spPr bwMode="auto">
          <a:xfrm>
            <a:off x="831850" y="4478338"/>
            <a:ext cx="1162050" cy="1162050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8222" name="Oval 30"/>
          <p:cNvSpPr>
            <a:spLocks noChangeAspect="1" noChangeArrowheads="1"/>
          </p:cNvSpPr>
          <p:nvPr/>
        </p:nvSpPr>
        <p:spPr bwMode="auto">
          <a:xfrm>
            <a:off x="5172075" y="4603750"/>
            <a:ext cx="928688" cy="928688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8223" name="Oval 31"/>
          <p:cNvSpPr>
            <a:spLocks noChangeAspect="1" noChangeArrowheads="1"/>
          </p:cNvSpPr>
          <p:nvPr/>
        </p:nvSpPr>
        <p:spPr bwMode="auto">
          <a:xfrm>
            <a:off x="7359650" y="4660900"/>
            <a:ext cx="773113" cy="773113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801813" y="6115050"/>
            <a:ext cx="49359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sz="2000" dirty="0" smtClean="0"/>
              <a:t>Zon içindeki kolonilerin değerlendirilmesi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5BCC-201E-4786-AB6E-9733F983CF6F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Zon içindeki koloniler</a:t>
            </a:r>
            <a:endParaRPr lang="sv-SE" dirty="0"/>
          </a:p>
        </p:txBody>
      </p:sp>
      <p:sp>
        <p:nvSpPr>
          <p:cNvPr id="6147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25551"/>
            <a:ext cx="8362950" cy="4525963"/>
          </a:xfrm>
          <a:noFill/>
        </p:spPr>
        <p:txBody>
          <a:bodyPr/>
          <a:lstStyle/>
          <a:p>
            <a:r>
              <a:rPr lang="tr-TR" sz="2400" dirty="0"/>
              <a:t>Zon içinde belirgin koloniler var ise</a:t>
            </a:r>
            <a:r>
              <a:rPr lang="en-US" sz="2400" dirty="0"/>
              <a:t>, </a:t>
            </a:r>
            <a:r>
              <a:rPr lang="tr-TR" sz="2400" dirty="0"/>
              <a:t>kültürün saflığını kontrol edin, gerekirse testi tekrarlayın.</a:t>
            </a:r>
            <a:r>
              <a:rPr lang="en-US" sz="2400" dirty="0"/>
              <a:t> </a:t>
            </a:r>
            <a:endParaRPr lang="tr-TR" sz="2400" dirty="0"/>
          </a:p>
          <a:p>
            <a:endParaRPr lang="en-GB" sz="2400" dirty="0"/>
          </a:p>
          <a:p>
            <a:r>
              <a:rPr lang="tr-TR" sz="2400" dirty="0"/>
              <a:t>Kültür saf ise</a:t>
            </a:r>
            <a:r>
              <a:rPr lang="en-US" sz="2400" dirty="0"/>
              <a:t>, </a:t>
            </a:r>
            <a:r>
              <a:rPr lang="tr-TR" sz="2400" dirty="0" err="1"/>
              <a:t>zon</a:t>
            </a:r>
            <a:r>
              <a:rPr lang="tr-TR" sz="2400" dirty="0"/>
              <a:t> ölçülürken </a:t>
            </a:r>
            <a:r>
              <a:rPr lang="tr-TR" sz="2400" dirty="0" err="1"/>
              <a:t>zon</a:t>
            </a:r>
            <a:r>
              <a:rPr lang="tr-TR" sz="2400" dirty="0"/>
              <a:t> içindeki koloniler dikkate alınmalıdır.</a:t>
            </a:r>
            <a:endParaRPr lang="sv-SE" sz="2400" dirty="0"/>
          </a:p>
        </p:txBody>
      </p:sp>
      <p:sp>
        <p:nvSpPr>
          <p:cNvPr id="6148" name="Text Box 36"/>
          <p:cNvSpPr txBox="1">
            <a:spLocks noChangeArrowheads="1"/>
          </p:cNvSpPr>
          <p:nvPr/>
        </p:nvSpPr>
        <p:spPr bwMode="auto">
          <a:xfrm>
            <a:off x="1801813" y="6318565"/>
            <a:ext cx="49231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2000" dirty="0" smtClean="0"/>
              <a:t>Zon içindeki kolonilerin değerlendirilmesi</a:t>
            </a:r>
            <a:endParaRPr lang="en-GB" sz="2000" dirty="0"/>
          </a:p>
        </p:txBody>
      </p:sp>
      <p:pic>
        <p:nvPicPr>
          <p:cNvPr id="6149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6511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115"/>
            <a:ext cx="18303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5496743" y="5867980"/>
            <a:ext cx="12192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dirty="0" smtClean="0">
                <a:solidFill>
                  <a:schemeClr val="bg1"/>
                </a:solidFill>
              </a:rPr>
              <a:t>ZON YOK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2658269" y="5867980"/>
            <a:ext cx="12192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dirty="0" smtClean="0">
                <a:solidFill>
                  <a:schemeClr val="bg1"/>
                </a:solidFill>
              </a:rPr>
              <a:t>ZON YOK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2512268" y="3789040"/>
            <a:ext cx="132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/>
              <a:t>ESBL</a:t>
            </a:r>
            <a:r>
              <a:rPr lang="tr-TR" sz="1600" dirty="0" smtClean="0"/>
              <a:t> içeren </a:t>
            </a:r>
            <a:r>
              <a:rPr lang="sv-SE" sz="1600" i="1" dirty="0" smtClean="0"/>
              <a:t>E</a:t>
            </a:r>
            <a:r>
              <a:rPr lang="sv-SE" sz="1600" i="1" dirty="0"/>
              <a:t>. coli </a:t>
            </a:r>
            <a:endParaRPr lang="sv-SE" sz="1600" dirty="0"/>
          </a:p>
        </p:txBody>
      </p:sp>
      <p:sp>
        <p:nvSpPr>
          <p:cNvPr id="10" name="textruta 9"/>
          <p:cNvSpPr txBox="1"/>
          <p:nvPr/>
        </p:nvSpPr>
        <p:spPr>
          <a:xfrm>
            <a:off x="4883137" y="3759448"/>
            <a:ext cx="2271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/>
              <a:t>PBP muta</a:t>
            </a:r>
            <a:r>
              <a:rPr lang="tr-TR" sz="1600" dirty="0" err="1" smtClean="0"/>
              <a:t>syonları</a:t>
            </a:r>
            <a:r>
              <a:rPr lang="tr-TR" sz="1600" dirty="0" smtClean="0"/>
              <a:t> içeren </a:t>
            </a:r>
            <a:r>
              <a:rPr lang="sv-SE" sz="1600" i="1" dirty="0" smtClean="0"/>
              <a:t>H</a:t>
            </a:r>
            <a:r>
              <a:rPr lang="sv-SE" sz="1600" i="1" dirty="0"/>
              <a:t>. influenzae </a:t>
            </a:r>
            <a:endParaRPr lang="tr-TR" sz="1600" i="1" dirty="0"/>
          </a:p>
          <a:p>
            <a:pPr algn="ctr"/>
            <a:endParaRPr lang="sv-SE" sz="16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5BCC-201E-4786-AB6E-9733F983CF6F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4956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8" name="Picture 16" descr="Proteus_svärmning_AMC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3950" y="3213100"/>
            <a:ext cx="1800225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Yayılma</a:t>
            </a:r>
            <a:endParaRPr lang="en-GB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15250" cy="4525963"/>
          </a:xfrm>
        </p:spPr>
        <p:txBody>
          <a:bodyPr/>
          <a:lstStyle/>
          <a:p>
            <a:r>
              <a:rPr lang="en-GB" sz="2400" i="1" dirty="0" smtClean="0"/>
              <a:t>Proteus</a:t>
            </a:r>
            <a:r>
              <a:rPr lang="en-GB" sz="2400" dirty="0" smtClean="0"/>
              <a:t> spp.</a:t>
            </a:r>
            <a:r>
              <a:rPr lang="tr-TR" sz="2400" dirty="0" smtClean="0"/>
              <a:t>’de yayılma dikkate alınmaz ve </a:t>
            </a:r>
            <a:r>
              <a:rPr lang="en-GB" sz="2400" dirty="0" smtClean="0"/>
              <a:t> </a:t>
            </a:r>
            <a:r>
              <a:rPr lang="tr-TR" sz="2400" dirty="0" smtClean="0"/>
              <a:t>üremenin </a:t>
            </a:r>
            <a:r>
              <a:rPr lang="tr-TR" sz="2400" dirty="0" err="1" smtClean="0"/>
              <a:t>inhibisyonu</a:t>
            </a:r>
            <a:r>
              <a:rPr lang="tr-TR" sz="2400" dirty="0" smtClean="0"/>
              <a:t> değerlendirilir.</a:t>
            </a:r>
            <a:endParaRPr lang="en-GB" sz="2400" dirty="0"/>
          </a:p>
        </p:txBody>
      </p:sp>
      <p:pic>
        <p:nvPicPr>
          <p:cNvPr id="13316" name="Picture 4" descr="Proteus svärmning"/>
          <p:cNvPicPr>
            <a:picLocks noGrp="1" noChangeArrowheads="1"/>
          </p:cNvPicPr>
          <p:nvPr>
            <p:ph idx="4294967295"/>
          </p:nvPr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3213100"/>
            <a:ext cx="1800225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21" name="Group 9"/>
          <p:cNvGrpSpPr>
            <a:grpSpLocks/>
          </p:cNvGrpSpPr>
          <p:nvPr/>
        </p:nvGrpSpPr>
        <p:grpSpPr bwMode="auto">
          <a:xfrm rot="-439460">
            <a:off x="1246188" y="3735388"/>
            <a:ext cx="338137" cy="884237"/>
            <a:chOff x="527" y="1749"/>
            <a:chExt cx="136" cy="453"/>
          </a:xfrm>
        </p:grpSpPr>
        <p:sp>
          <p:nvSpPr>
            <p:cNvPr id="13322" name="Arc 10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23" name="Arc 11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3324" name="Group 12"/>
          <p:cNvGrpSpPr>
            <a:grpSpLocks/>
          </p:cNvGrpSpPr>
          <p:nvPr/>
        </p:nvGrpSpPr>
        <p:grpSpPr bwMode="auto">
          <a:xfrm rot="-130097">
            <a:off x="3900488" y="3656013"/>
            <a:ext cx="339725" cy="842962"/>
            <a:chOff x="527" y="1749"/>
            <a:chExt cx="136" cy="453"/>
          </a:xfrm>
        </p:grpSpPr>
        <p:sp>
          <p:nvSpPr>
            <p:cNvPr id="13325" name="Arc 13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26" name="Arc 14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13330" name="Picture 18" descr="Proteus_svärmning_T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213100"/>
            <a:ext cx="18319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32" name="Group 20"/>
          <p:cNvGrpSpPr>
            <a:grpSpLocks/>
          </p:cNvGrpSpPr>
          <p:nvPr/>
        </p:nvGrpSpPr>
        <p:grpSpPr bwMode="auto">
          <a:xfrm rot="-274897">
            <a:off x="6635750" y="3733800"/>
            <a:ext cx="346075" cy="798513"/>
            <a:chOff x="527" y="1749"/>
            <a:chExt cx="136" cy="453"/>
          </a:xfrm>
        </p:grpSpPr>
        <p:sp>
          <p:nvSpPr>
            <p:cNvPr id="13333" name="Arc 21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34" name="Arc 22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EC50-FC2F-482F-8797-0DE72CE637A3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tr-TR" dirty="0" smtClean="0"/>
              <a:t>Çift </a:t>
            </a:r>
            <a:r>
              <a:rPr lang="tr-TR" dirty="0" err="1" smtClean="0"/>
              <a:t>zon</a:t>
            </a:r>
            <a:endParaRPr lang="sv-SE" dirty="0"/>
          </a:p>
        </p:txBody>
      </p:sp>
      <p:sp>
        <p:nvSpPr>
          <p:cNvPr id="40974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525963"/>
          </a:xfrm>
        </p:spPr>
        <p:txBody>
          <a:bodyPr/>
          <a:lstStyle/>
          <a:p>
            <a:r>
              <a:rPr lang="tr-TR" sz="2400" dirty="0" smtClean="0"/>
              <a:t>Çift </a:t>
            </a:r>
            <a:r>
              <a:rPr lang="tr-TR" sz="2400" dirty="0" err="1" smtClean="0"/>
              <a:t>zon</a:t>
            </a:r>
            <a:r>
              <a:rPr lang="tr-TR" sz="2400" dirty="0" smtClean="0"/>
              <a:t> oluştuğunda</a:t>
            </a:r>
            <a:r>
              <a:rPr lang="en-US" sz="2400" dirty="0" smtClean="0"/>
              <a:t>, </a:t>
            </a:r>
            <a:r>
              <a:rPr lang="tr-TR" sz="2400" dirty="0"/>
              <a:t>kültürün saflığını kontrol edin, gerekirse testi tekrarlayın.</a:t>
            </a:r>
            <a:r>
              <a:rPr lang="en-US" sz="2400" dirty="0"/>
              <a:t> </a:t>
            </a:r>
            <a:endParaRPr lang="tr-TR" sz="2400" dirty="0"/>
          </a:p>
          <a:p>
            <a:endParaRPr lang="en-GB" sz="2400" dirty="0"/>
          </a:p>
          <a:p>
            <a:r>
              <a:rPr lang="tr-TR" sz="2400" dirty="0"/>
              <a:t>Kültür saf ise</a:t>
            </a:r>
            <a:r>
              <a:rPr lang="en-US" sz="2400" dirty="0"/>
              <a:t>, </a:t>
            </a:r>
            <a:r>
              <a:rPr lang="tr-TR" sz="2400" dirty="0" smtClean="0"/>
              <a:t>iç </a:t>
            </a:r>
            <a:r>
              <a:rPr lang="tr-TR" sz="2400" dirty="0" err="1" smtClean="0"/>
              <a:t>zon</a:t>
            </a:r>
            <a:r>
              <a:rPr lang="tr-TR" sz="2400" dirty="0" smtClean="0"/>
              <a:t> değerlendirilir.</a:t>
            </a:r>
            <a:endParaRPr lang="sv-SE" sz="2400" dirty="0"/>
          </a:p>
        </p:txBody>
      </p:sp>
      <p:pic>
        <p:nvPicPr>
          <p:cNvPr id="40977" name="Picture 17" descr="E coli_NAL"/>
          <p:cNvPicPr>
            <a:picLocks noGrp="1" noChangeArrowheads="1"/>
          </p:cNvPicPr>
          <p:nvPr>
            <p:ph sz="quarter" idx="3"/>
          </p:nvPr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798852"/>
            <a:ext cx="1800225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7" name="Picture 7" descr="Pseud_IMI"/>
          <p:cNvPicPr preferRelativeResize="0">
            <a:picLocks noGrp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3798852"/>
            <a:ext cx="1800225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9" name="Picture 9" descr="Pseud_MER"/>
          <p:cNvPicPr preferRelativeResize="0">
            <a:picLocks noGrp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3798852"/>
            <a:ext cx="1800225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2898296" y="5837202"/>
            <a:ext cx="3350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sz="2000" dirty="0" smtClean="0"/>
              <a:t>Çift </a:t>
            </a:r>
            <a:r>
              <a:rPr lang="tr-TR" sz="2000" dirty="0" err="1" smtClean="0"/>
              <a:t>zonun</a:t>
            </a:r>
            <a:r>
              <a:rPr lang="tr-TR" sz="2000" dirty="0" smtClean="0"/>
              <a:t> değerlendirilmesi</a:t>
            </a:r>
            <a:endParaRPr lang="en-GB" sz="2000" dirty="0"/>
          </a:p>
        </p:txBody>
      </p:sp>
      <p:pic>
        <p:nvPicPr>
          <p:cNvPr id="40980" name="Picture 20" descr="K pneu_OFL"/>
          <p:cNvPicPr>
            <a:picLocks noGrp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r="4543"/>
          <a:stretch>
            <a:fillRect/>
          </a:stretch>
        </p:blipFill>
        <p:spPr>
          <a:xfrm>
            <a:off x="6804025" y="3798852"/>
            <a:ext cx="1800225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982" name="Group 22"/>
          <p:cNvGrpSpPr>
            <a:grpSpLocks/>
          </p:cNvGrpSpPr>
          <p:nvPr/>
        </p:nvGrpSpPr>
        <p:grpSpPr bwMode="auto">
          <a:xfrm rot="-439460">
            <a:off x="1027113" y="4476715"/>
            <a:ext cx="338137" cy="719137"/>
            <a:chOff x="527" y="1749"/>
            <a:chExt cx="136" cy="453"/>
          </a:xfrm>
        </p:grpSpPr>
        <p:sp>
          <p:nvSpPr>
            <p:cNvPr id="40983" name="Arc 23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0984" name="Arc 24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40985" name="Group 25"/>
          <p:cNvGrpSpPr>
            <a:grpSpLocks/>
          </p:cNvGrpSpPr>
          <p:nvPr/>
        </p:nvGrpSpPr>
        <p:grpSpPr bwMode="auto">
          <a:xfrm rot="-336712">
            <a:off x="2938463" y="4373527"/>
            <a:ext cx="382587" cy="708025"/>
            <a:chOff x="527" y="1749"/>
            <a:chExt cx="136" cy="453"/>
          </a:xfrm>
        </p:grpSpPr>
        <p:sp>
          <p:nvSpPr>
            <p:cNvPr id="40986" name="Arc 26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0987" name="Arc 27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40988" name="Group 28"/>
          <p:cNvGrpSpPr>
            <a:grpSpLocks/>
          </p:cNvGrpSpPr>
          <p:nvPr/>
        </p:nvGrpSpPr>
        <p:grpSpPr bwMode="auto">
          <a:xfrm>
            <a:off x="5067300" y="4254465"/>
            <a:ext cx="409575" cy="917575"/>
            <a:chOff x="527" y="1749"/>
            <a:chExt cx="136" cy="453"/>
          </a:xfrm>
        </p:grpSpPr>
        <p:sp>
          <p:nvSpPr>
            <p:cNvPr id="40989" name="Arc 29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0990" name="Arc 30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40991" name="Group 31"/>
          <p:cNvGrpSpPr>
            <a:grpSpLocks/>
          </p:cNvGrpSpPr>
          <p:nvPr/>
        </p:nvGrpSpPr>
        <p:grpSpPr bwMode="auto">
          <a:xfrm rot="-311192">
            <a:off x="7067550" y="4346540"/>
            <a:ext cx="342900" cy="831850"/>
            <a:chOff x="527" y="1749"/>
            <a:chExt cx="136" cy="453"/>
          </a:xfrm>
        </p:grpSpPr>
        <p:sp>
          <p:nvSpPr>
            <p:cNvPr id="40992" name="Arc 32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0993" name="Arc 33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F5BCC-201E-4786-AB6E-9733F983CF6F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Belirsiz </a:t>
            </a:r>
            <a:r>
              <a:rPr lang="tr-TR" dirty="0" err="1" smtClean="0"/>
              <a:t>zon</a:t>
            </a:r>
            <a:r>
              <a:rPr lang="tr-TR" dirty="0" smtClean="0"/>
              <a:t> kenarları </a:t>
            </a:r>
            <a:r>
              <a:rPr lang="sv-SE" sz="3600" dirty="0" smtClean="0"/>
              <a:t>Enterobacterales</a:t>
            </a:r>
            <a:endParaRPr lang="sv-SE" sz="36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EC50-FC2F-482F-8797-0DE72CE637A3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>
          <a:xfrm>
            <a:off x="457200" y="1855788"/>
            <a:ext cx="8362950" cy="452596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tr-TR" sz="2400" kern="0" dirty="0" smtClean="0"/>
              <a:t>Plak siyah bir </a:t>
            </a:r>
            <a:r>
              <a:rPr lang="tr-TR" sz="2400" kern="0" dirty="0"/>
              <a:t>z</a:t>
            </a:r>
            <a:r>
              <a:rPr lang="tr-TR" sz="2400" kern="0" dirty="0" smtClean="0"/>
              <a:t>emin önünde tutulur ve çıplak göz ile </a:t>
            </a:r>
            <a:r>
              <a:rPr lang="en-GB" sz="2400" kern="0" dirty="0" smtClean="0"/>
              <a:t>30 </a:t>
            </a:r>
            <a:r>
              <a:rPr lang="en-GB" sz="2400" kern="0" dirty="0"/>
              <a:t>cm </a:t>
            </a:r>
            <a:r>
              <a:rPr lang="tr-TR" sz="2400" kern="0" dirty="0" smtClean="0"/>
              <a:t>‘den bakılarak yaklaşık </a:t>
            </a:r>
            <a:r>
              <a:rPr lang="tr-TR" sz="2400" kern="0" dirty="0" err="1" smtClean="0"/>
              <a:t>zon</a:t>
            </a:r>
            <a:r>
              <a:rPr lang="tr-TR" sz="2400" kern="0" dirty="0" smtClean="0"/>
              <a:t> kenarı tahmin edilir. </a:t>
            </a:r>
            <a:r>
              <a:rPr lang="tr-TR" sz="2400" dirty="0"/>
              <a:t>P</a:t>
            </a:r>
            <a:r>
              <a:rPr lang="tr-TR" sz="2400" dirty="0" smtClean="0"/>
              <a:t>lak </a:t>
            </a:r>
            <a:r>
              <a:rPr lang="tr-TR" sz="2400" dirty="0"/>
              <a:t>ışığa doğru </a:t>
            </a:r>
            <a:r>
              <a:rPr lang="tr-TR" sz="2400" dirty="0" smtClean="0"/>
              <a:t>tutulmamalı </a:t>
            </a:r>
            <a:r>
              <a:rPr lang="tr-TR" sz="2400" dirty="0"/>
              <a:t>veya büyüteç kullanılmamalıdır.</a:t>
            </a:r>
            <a:endParaRPr lang="en-US" sz="2400" kern="0" dirty="0"/>
          </a:p>
        </p:txBody>
      </p:sp>
      <p:pic>
        <p:nvPicPr>
          <p:cNvPr id="10" name="Picture 10" descr="Koliform NOR"/>
          <p:cNvPicPr>
            <a:picLocks noChangeArrowheads="1"/>
          </p:cNvPicPr>
          <p:nvPr/>
        </p:nvPicPr>
        <p:blipFill>
          <a:blip r:embed="rId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18002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6" descr="E coli_MOX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6338"/>
            <a:ext cx="18002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8" descr="E coli_NAL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716338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52836" y="5822950"/>
            <a:ext cx="85811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dirty="0" err="1" smtClean="0"/>
              <a:t>Enterobacterales</a:t>
            </a:r>
            <a:r>
              <a:rPr lang="tr-TR" sz="2000" dirty="0" smtClean="0"/>
              <a:t>’ de belirgin olmayan </a:t>
            </a:r>
            <a:r>
              <a:rPr lang="tr-TR" sz="2000" dirty="0" err="1" smtClean="0"/>
              <a:t>zon</a:t>
            </a:r>
            <a:r>
              <a:rPr lang="tr-TR" sz="2000" dirty="0" smtClean="0"/>
              <a:t> kenarlarının değerlendirilmesi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14" name="Picture 22" descr="E coli_OFL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r="3738"/>
          <a:stretch>
            <a:fillRect/>
          </a:stretch>
        </p:blipFill>
        <p:spPr>
          <a:xfrm>
            <a:off x="6948488" y="3716338"/>
            <a:ext cx="1800225" cy="1800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" name="Group 25"/>
          <p:cNvGrpSpPr>
            <a:grpSpLocks/>
          </p:cNvGrpSpPr>
          <p:nvPr/>
        </p:nvGrpSpPr>
        <p:grpSpPr bwMode="auto">
          <a:xfrm rot="-790518">
            <a:off x="598488" y="4292600"/>
            <a:ext cx="338137" cy="804863"/>
            <a:chOff x="527" y="1749"/>
            <a:chExt cx="136" cy="453"/>
          </a:xfrm>
        </p:grpSpPr>
        <p:sp>
          <p:nvSpPr>
            <p:cNvPr id="16" name="Arc 26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" name="Arc 27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8" name="Group 28"/>
          <p:cNvGrpSpPr>
            <a:grpSpLocks/>
          </p:cNvGrpSpPr>
          <p:nvPr/>
        </p:nvGrpSpPr>
        <p:grpSpPr bwMode="auto">
          <a:xfrm rot="-336712">
            <a:off x="2825750" y="4270375"/>
            <a:ext cx="361950" cy="842963"/>
            <a:chOff x="527" y="1749"/>
            <a:chExt cx="136" cy="453"/>
          </a:xfrm>
        </p:grpSpPr>
        <p:sp>
          <p:nvSpPr>
            <p:cNvPr id="19" name="Arc 29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" name="Arc 30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5018088" y="4176713"/>
            <a:ext cx="420687" cy="908050"/>
            <a:chOff x="527" y="1749"/>
            <a:chExt cx="136" cy="453"/>
          </a:xfrm>
        </p:grpSpPr>
        <p:sp>
          <p:nvSpPr>
            <p:cNvPr id="22" name="Arc 32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" name="Arc 33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4" name="Group 34"/>
          <p:cNvGrpSpPr>
            <a:grpSpLocks/>
          </p:cNvGrpSpPr>
          <p:nvPr/>
        </p:nvGrpSpPr>
        <p:grpSpPr bwMode="auto">
          <a:xfrm rot="-430158">
            <a:off x="7196138" y="4268788"/>
            <a:ext cx="346075" cy="823912"/>
            <a:chOff x="527" y="1749"/>
            <a:chExt cx="136" cy="453"/>
          </a:xfrm>
        </p:grpSpPr>
        <p:sp>
          <p:nvSpPr>
            <p:cNvPr id="25" name="Arc 35"/>
            <p:cNvSpPr>
              <a:spLocks/>
            </p:cNvSpPr>
            <p:nvPr/>
          </p:nvSpPr>
          <p:spPr bwMode="auto">
            <a:xfrm flipH="1">
              <a:off x="527" y="1749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" name="Arc 36"/>
            <p:cNvSpPr>
              <a:spLocks/>
            </p:cNvSpPr>
            <p:nvPr/>
          </p:nvSpPr>
          <p:spPr bwMode="auto">
            <a:xfrm rot="21600000" flipH="1" flipV="1">
              <a:off x="527" y="1971"/>
              <a:ext cx="136" cy="231"/>
            </a:xfrm>
            <a:custGeom>
              <a:avLst/>
              <a:gdLst>
                <a:gd name="G0" fmla="+- 0 0 0"/>
                <a:gd name="G1" fmla="+- 18304 0 0"/>
                <a:gd name="G2" fmla="+- 21600 0 0"/>
                <a:gd name="T0" fmla="*/ 11469 w 21598"/>
                <a:gd name="T1" fmla="*/ 0 h 18304"/>
                <a:gd name="T2" fmla="*/ 21598 w 21598"/>
                <a:gd name="T3" fmla="*/ 18002 h 18304"/>
                <a:gd name="T4" fmla="*/ 0 w 21598"/>
                <a:gd name="T5" fmla="*/ 18304 h 18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8304" fill="none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</a:path>
                <a:path w="21598" h="18304" stroke="0" extrusionOk="0">
                  <a:moveTo>
                    <a:pt x="11468" y="0"/>
                  </a:moveTo>
                  <a:cubicBezTo>
                    <a:pt x="17681" y="3893"/>
                    <a:pt x="21495" y="10671"/>
                    <a:pt x="21597" y="18002"/>
                  </a:cubicBezTo>
                  <a:lnTo>
                    <a:pt x="0" y="1830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50788272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7754</TotalTime>
  <Words>1355</Words>
  <Application>Microsoft Office PowerPoint</Application>
  <PresentationFormat>Ekran Gösterisi (4:3)</PresentationFormat>
  <Paragraphs>209</Paragraphs>
  <Slides>30</Slides>
  <Notes>22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2" baseType="lpstr">
      <vt:lpstr>Arial</vt:lpstr>
      <vt:lpstr>Standardformgivning</vt:lpstr>
      <vt:lpstr>Değerlendirme kılavuzu</vt:lpstr>
      <vt:lpstr>Önceki sürüme göre değişiklikler (sürüm 9.0)</vt:lpstr>
      <vt:lpstr>Zonların değerlendirilmesi</vt:lpstr>
      <vt:lpstr>Zonların ölçülmesi</vt:lpstr>
      <vt:lpstr>Zon içindeki koloniler</vt:lpstr>
      <vt:lpstr>Zon içindeki koloniler</vt:lpstr>
      <vt:lpstr>Yayılma</vt:lpstr>
      <vt:lpstr>Çift zon</vt:lpstr>
      <vt:lpstr>Belirsiz zon kenarları Enterobacterales</vt:lpstr>
      <vt:lpstr>Belirsiz zon kenarları Staphylococci</vt:lpstr>
      <vt:lpstr>Belirsiz zon kenarları S. pneumoniae</vt:lpstr>
      <vt:lpstr>Üreme mi hemoliz mi?</vt:lpstr>
      <vt:lpstr>β-hemoliz</vt:lpstr>
      <vt:lpstr>α-hemoliz</vt:lpstr>
      <vt:lpstr>Belirli değerlendirme ilkeleri</vt:lpstr>
      <vt:lpstr> Enterobacterales’ te ampisilin, ampisilin-sulbaktam ve amoksisilin-klavulanik asit </vt:lpstr>
      <vt:lpstr>Enterobacterales ve temosilin</vt:lpstr>
      <vt:lpstr>Enterobacterales ve mesillinam</vt:lpstr>
      <vt:lpstr>E. coli ve fosfomisin</vt:lpstr>
      <vt:lpstr>Trimetoprim ve trimetoprim-sulfametoksazol</vt:lpstr>
      <vt:lpstr>S. maltophilia ve trimetoprim-sulfametoksazol</vt:lpstr>
      <vt:lpstr>A. xylosoxidans ve trimetoprim-sulfametoksazol</vt:lpstr>
      <vt:lpstr>B. pseudomallei ve trimetoprim-sulfametoksazol</vt:lpstr>
      <vt:lpstr>Aeromonas spp. ve trimetoprim-sulfametoksazol</vt:lpstr>
      <vt:lpstr>Enterococcus ve vankomisin</vt:lpstr>
      <vt:lpstr>S. aureus ve benzilpenisilin</vt:lpstr>
      <vt:lpstr>Stafilokoklarda indüklenebilen klindamisin direncinin saptanması</vt:lpstr>
      <vt:lpstr>Streptokoklarda indüklenebilen klindamisin direncinin saptanması</vt:lpstr>
      <vt:lpstr>H. influenzae ve beta-laktam antibiyotikler</vt:lpstr>
      <vt:lpstr>PowerPoint Sunusu</vt:lpstr>
    </vt:vector>
  </TitlesOfParts>
  <Company>Landstinget Kronoberg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guide EUCAST Disk Test</dc:title>
  <dc:creator>ermat1</dc:creator>
  <cp:lastModifiedBy>Serap</cp:lastModifiedBy>
  <cp:revision>798</cp:revision>
  <cp:lastPrinted>2013-04-22T12:59:34Z</cp:lastPrinted>
  <dcterms:created xsi:type="dcterms:W3CDTF">2009-09-14T08:27:26Z</dcterms:created>
  <dcterms:modified xsi:type="dcterms:W3CDTF">2023-10-25T06:27:59Z</dcterms:modified>
</cp:coreProperties>
</file>